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0" r:id="rId5"/>
    <p:sldId id="261" r:id="rId6"/>
    <p:sldId id="262" r:id="rId7"/>
    <p:sldId id="259" r:id="rId8"/>
    <p:sldId id="270" r:id="rId9"/>
    <p:sldId id="263" r:id="rId10"/>
    <p:sldId id="267" r:id="rId11"/>
    <p:sldId id="266" r:id="rId12"/>
    <p:sldId id="268" r:id="rId13"/>
    <p:sldId id="271" r:id="rId14"/>
    <p:sldId id="269" r:id="rId15"/>
    <p:sldId id="274" r:id="rId16"/>
    <p:sldId id="275" r:id="rId17"/>
    <p:sldId id="277" r:id="rId18"/>
    <p:sldId id="284" r:id="rId19"/>
    <p:sldId id="293" r:id="rId20"/>
    <p:sldId id="292" r:id="rId21"/>
    <p:sldId id="290" r:id="rId22"/>
    <p:sldId id="291" r:id="rId23"/>
    <p:sldId id="289" r:id="rId24"/>
    <p:sldId id="294" r:id="rId25"/>
    <p:sldId id="278" r:id="rId26"/>
    <p:sldId id="288" r:id="rId27"/>
    <p:sldId id="299" r:id="rId28"/>
    <p:sldId id="301" r:id="rId29"/>
    <p:sldId id="295" r:id="rId30"/>
    <p:sldId id="296" r:id="rId31"/>
    <p:sldId id="302" r:id="rId32"/>
    <p:sldId id="297" r:id="rId33"/>
    <p:sldId id="298" r:id="rId34"/>
    <p:sldId id="303" r:id="rId35"/>
    <p:sldId id="308" r:id="rId36"/>
    <p:sldId id="304" r:id="rId37"/>
    <p:sldId id="305" r:id="rId38"/>
    <p:sldId id="306" r:id="rId39"/>
    <p:sldId id="307" r:id="rId40"/>
    <p:sldId id="309" r:id="rId41"/>
    <p:sldId id="310" r:id="rId42"/>
    <p:sldId id="311" r:id="rId43"/>
    <p:sldId id="312" r:id="rId44"/>
    <p:sldId id="313" r:id="rId45"/>
    <p:sldId id="314" r:id="rId46"/>
    <p:sldId id="315" r:id="rId47"/>
    <p:sldId id="320" r:id="rId48"/>
    <p:sldId id="316" r:id="rId49"/>
    <p:sldId id="317" r:id="rId50"/>
    <p:sldId id="318" r:id="rId51"/>
    <p:sldId id="319" r:id="rId52"/>
    <p:sldId id="321" r:id="rId53"/>
    <p:sldId id="322" r:id="rId54"/>
    <p:sldId id="327" r:id="rId55"/>
    <p:sldId id="324" r:id="rId56"/>
    <p:sldId id="325" r:id="rId57"/>
    <p:sldId id="326" r:id="rId58"/>
    <p:sldId id="323" r:id="rId59"/>
    <p:sldId id="279" r:id="rId60"/>
    <p:sldId id="273" r:id="rId61"/>
    <p:sldId id="280" r:id="rId62"/>
    <p:sldId id="281" r:id="rId63"/>
    <p:sldId id="285" r:id="rId64"/>
    <p:sldId id="286" r:id="rId65"/>
    <p:sldId id="28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28832-5E6D-4147-A01B-142D4E4A1D78}" type="datetimeFigureOut">
              <a:rPr lang="en-IN" smtClean="0"/>
              <a:t>29-03-2025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0057A-2B45-45A8-83F6-8B723B50673E}" type="slidenum">
              <a:rPr lang="en-IN" smtClean="0"/>
              <a:t>‹#›</a:t>
            </a:fld>
            <a:endParaRPr lang="en-IN"/>
          </a:p>
        </p:txBody>
      </p:sp>
    </p:spTree>
    <p:extLst>
      <p:ext uri="{BB962C8B-B14F-4D97-AF65-F5344CB8AC3E}">
        <p14:creationId xmlns:p14="http://schemas.microsoft.com/office/powerpoint/2010/main" val="427065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20057A-2B45-45A8-83F6-8B723B50673E}" type="slidenum">
              <a:rPr lang="en-IN" smtClean="0"/>
              <a:t>34</a:t>
            </a:fld>
            <a:endParaRPr lang="en-IN"/>
          </a:p>
        </p:txBody>
      </p:sp>
    </p:spTree>
    <p:extLst>
      <p:ext uri="{BB962C8B-B14F-4D97-AF65-F5344CB8AC3E}">
        <p14:creationId xmlns:p14="http://schemas.microsoft.com/office/powerpoint/2010/main" val="81948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20057A-2B45-45A8-83F6-8B723B50673E}" type="slidenum">
              <a:rPr lang="en-IN" smtClean="0"/>
              <a:t>36</a:t>
            </a:fld>
            <a:endParaRPr lang="en-IN"/>
          </a:p>
        </p:txBody>
      </p:sp>
    </p:spTree>
    <p:extLst>
      <p:ext uri="{BB962C8B-B14F-4D97-AF65-F5344CB8AC3E}">
        <p14:creationId xmlns:p14="http://schemas.microsoft.com/office/powerpoint/2010/main" val="4001420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3C5-9D8D-C479-BEFA-4235B6827B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0677CE-848F-661C-98C2-048A95B5A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2197D3-698D-F52B-EB14-1B2CD57E7944}"/>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60F3EDD2-2AB3-24C5-C32B-56640CEC6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89BC9C-792D-F272-3916-2E51D4823D68}"/>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61658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E1CF-5733-2235-517E-E0BC36F35B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35EC70-DDB1-3461-F43E-4BF491C926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BE8AF8-B158-8FB9-461E-DA87913D452F}"/>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CEB3995C-AB64-BF77-D881-A676B3FC36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3EF80A-5203-09E5-7F09-FC9C519751C9}"/>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3219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69B5E-C764-1C96-2CDA-BDDEAEB37B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0174A6-61A9-DBF1-A270-ACFB4BC0CD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E0B6C-36E3-3F6B-1E9D-AFDD22441713}"/>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4509DBB7-928B-4F4A-83F1-8AE00964E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D71157-8B19-835A-0C14-9564C75F76B2}"/>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06648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9458-F1DD-154F-095E-FDFBED717B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A932C1-7244-9716-C896-B0D1A156F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E3916-D0CE-ECFC-DE4F-76D3698A1FC4}"/>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DC3EFCAD-2679-FF03-E21B-A65E2E8321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47C3E0-8D0D-B0ED-A45E-345823039311}"/>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68711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60E2-D100-96BA-AEE6-C2766B5DA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D9D233-A88D-6792-2C70-DF2988BC6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10BCEE-E203-9149-EA87-D73D15914AB7}"/>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F0C2526E-D606-D533-2EBF-E748F5793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F6A8A-6943-5655-AE03-649E28443D9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43463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D838-9FF2-15B1-CA56-333FC9406A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2E2A6C-5720-7E18-938B-F1F4134303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D54009-B55F-5247-59FF-F43424785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23E6EA-D071-5505-8AF3-BEA08759326E}"/>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6" name="Footer Placeholder 5">
            <a:extLst>
              <a:ext uri="{FF2B5EF4-FFF2-40B4-BE49-F238E27FC236}">
                <a16:creationId xmlns:a16="http://schemas.microsoft.com/office/drawing/2014/main" id="{D858F9D9-DAAC-C520-C08B-B02B15B2D0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134E48-AF58-B22A-A6D3-B7CBA6E2234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99951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FBF9-7241-015A-7299-F92302059D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2A5D4-3218-565D-B875-59976F87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D7D36-E251-124F-F5EC-5181E84E3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A6F248-FD1A-A118-654B-48C7AC6D2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E864E-CCC6-5038-4656-DC3E816424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4AD261-47E2-DC11-EEDE-A34877F676AC}"/>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8" name="Footer Placeholder 7">
            <a:extLst>
              <a:ext uri="{FF2B5EF4-FFF2-40B4-BE49-F238E27FC236}">
                <a16:creationId xmlns:a16="http://schemas.microsoft.com/office/drawing/2014/main" id="{A3828F4D-28C5-2F52-E111-1AE4842A0D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F10D81-1245-CAE1-E0E7-6203669BAAB9}"/>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4717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E2D1-E7EE-A09B-F7B1-AAB69DC39F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584864-1149-22CB-2277-C3F3441D6039}"/>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4" name="Footer Placeholder 3">
            <a:extLst>
              <a:ext uri="{FF2B5EF4-FFF2-40B4-BE49-F238E27FC236}">
                <a16:creationId xmlns:a16="http://schemas.microsoft.com/office/drawing/2014/main" id="{72E8FD5C-B8ED-8D22-410F-4974DDE518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D8B4C6-DD52-A8F1-BCFB-825714A65665}"/>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75856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1A83B-4442-BA7C-586F-2D21C9C30F82}"/>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3" name="Footer Placeholder 2">
            <a:extLst>
              <a:ext uri="{FF2B5EF4-FFF2-40B4-BE49-F238E27FC236}">
                <a16:creationId xmlns:a16="http://schemas.microsoft.com/office/drawing/2014/main" id="{F167A0F9-1B39-9EE5-4724-7E6995F761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D0ACAC-7C2A-61EE-FED8-253C5D187646}"/>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83132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A194-5511-E0EB-0F45-5206D76CC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1E5325-726F-98C9-8B8A-C10DCEBCC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6B94BD-FA9A-BDE8-4960-46E654BAC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B9696-65F1-74BB-5AC3-44B7781481C8}"/>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6" name="Footer Placeholder 5">
            <a:extLst>
              <a:ext uri="{FF2B5EF4-FFF2-40B4-BE49-F238E27FC236}">
                <a16:creationId xmlns:a16="http://schemas.microsoft.com/office/drawing/2014/main" id="{007A9243-9DFB-6FCC-6BBB-F7E1BC86E7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A3BC79-0813-9D04-6274-AAA3895EE18E}"/>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5996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0B35-FA5B-E5A2-125A-7105E2494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E8A497-0AD0-5978-579C-29BFB70EFF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CE3F25-71EE-053D-D4B9-8BE2063B1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D6BDD-1B28-541D-D996-0C1A456EB21C}"/>
              </a:ext>
            </a:extLst>
          </p:cNvPr>
          <p:cNvSpPr>
            <a:spLocks noGrp="1"/>
          </p:cNvSpPr>
          <p:nvPr>
            <p:ph type="dt" sz="half" idx="10"/>
          </p:nvPr>
        </p:nvSpPr>
        <p:spPr/>
        <p:txBody>
          <a:bodyPr/>
          <a:lstStyle/>
          <a:p>
            <a:fld id="{F7084D7E-4BDD-4EBB-B4EA-B20B1F3A857A}" type="datetimeFigureOut">
              <a:rPr lang="en-IN" smtClean="0"/>
              <a:t>29-03-2025</a:t>
            </a:fld>
            <a:endParaRPr lang="en-IN"/>
          </a:p>
        </p:txBody>
      </p:sp>
      <p:sp>
        <p:nvSpPr>
          <p:cNvPr id="6" name="Footer Placeholder 5">
            <a:extLst>
              <a:ext uri="{FF2B5EF4-FFF2-40B4-BE49-F238E27FC236}">
                <a16:creationId xmlns:a16="http://schemas.microsoft.com/office/drawing/2014/main" id="{BF120EF6-0C44-7180-8A13-0EAB54AFE9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1F463C-1C22-6A26-500F-6BE9772E9C5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0749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C34B6C-D414-402E-C653-72A8F418A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D386-EC7E-EBFE-0352-F7D90DD71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033A2-A802-CE98-2419-F0F27DF31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84D7E-4BDD-4EBB-B4EA-B20B1F3A857A}" type="datetimeFigureOut">
              <a:rPr lang="en-IN" smtClean="0"/>
              <a:t>29-03-2025</a:t>
            </a:fld>
            <a:endParaRPr lang="en-IN"/>
          </a:p>
        </p:txBody>
      </p:sp>
      <p:sp>
        <p:nvSpPr>
          <p:cNvPr id="5" name="Footer Placeholder 4">
            <a:extLst>
              <a:ext uri="{FF2B5EF4-FFF2-40B4-BE49-F238E27FC236}">
                <a16:creationId xmlns:a16="http://schemas.microsoft.com/office/drawing/2014/main" id="{E8787E16-DE85-DE6C-1806-CBC0487AD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08721E-609B-DF31-17A7-85CCF547C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24215-65F0-4655-A531-7A2D8E86BD34}" type="slidenum">
              <a:rPr lang="en-IN" smtClean="0"/>
              <a:t>‹#›</a:t>
            </a:fld>
            <a:endParaRPr lang="en-IN"/>
          </a:p>
        </p:txBody>
      </p:sp>
    </p:spTree>
    <p:extLst>
      <p:ext uri="{BB962C8B-B14F-4D97-AF65-F5344CB8AC3E}">
        <p14:creationId xmlns:p14="http://schemas.microsoft.com/office/powerpoint/2010/main" val="2739643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6ADD6F-EBE3-39BD-2E87-982A98B272EF}"/>
              </a:ext>
            </a:extLst>
          </p:cNvPr>
          <p:cNvSpPr>
            <a:spLocks noGrp="1"/>
          </p:cNvSpPr>
          <p:nvPr>
            <p:ph type="subTitle" idx="1"/>
          </p:nvPr>
        </p:nvSpPr>
        <p:spPr>
          <a:xfrm>
            <a:off x="682906" y="1203767"/>
            <a:ext cx="9985094" cy="4054033"/>
          </a:xfrm>
        </p:spPr>
        <p:txBody>
          <a:bodyPr>
            <a:normAutofit/>
          </a:bodyPr>
          <a:lstStyle/>
          <a:p>
            <a:pPr>
              <a:lnSpc>
                <a:spcPct val="150000"/>
              </a:lnSpc>
            </a:pPr>
            <a:r>
              <a:rPr lang="en-IN" sz="4400" b="1" dirty="0">
                <a:latin typeface="Times New Roman" panose="02020603050405020304" pitchFamily="18" charset="0"/>
                <a:cs typeface="Times New Roman" panose="02020603050405020304" pitchFamily="18" charset="0"/>
              </a:rPr>
              <a:t>Module 3</a:t>
            </a:r>
          </a:p>
          <a:p>
            <a:pPr>
              <a:lnSpc>
                <a:spcPct val="150000"/>
              </a:lnSpc>
            </a:pPr>
            <a:r>
              <a:rPr lang="en-IN" sz="4000" b="1" dirty="0">
                <a:latin typeface="Times New Roman" panose="02020603050405020304" pitchFamily="18" charset="0"/>
                <a:cs typeface="Times New Roman" panose="02020603050405020304" pitchFamily="18" charset="0"/>
              </a:rPr>
              <a:t>Chapter 2</a:t>
            </a:r>
          </a:p>
          <a:p>
            <a:pPr>
              <a:lnSpc>
                <a:spcPct val="150000"/>
              </a:lnSpc>
            </a:pPr>
            <a:r>
              <a:rPr lang="en-IN" sz="4400" b="1" dirty="0">
                <a:latin typeface="Times New Roman" panose="02020603050405020304" pitchFamily="18" charset="0"/>
                <a:cs typeface="Times New Roman" panose="02020603050405020304" pitchFamily="18" charset="0"/>
              </a:rPr>
              <a:t>SQL</a:t>
            </a:r>
          </a:p>
        </p:txBody>
      </p:sp>
    </p:spTree>
    <p:extLst>
      <p:ext uri="{BB962C8B-B14F-4D97-AF65-F5344CB8AC3E}">
        <p14:creationId xmlns:p14="http://schemas.microsoft.com/office/powerpoint/2010/main" val="8844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E305-8292-5AAF-4B35-5138F8214CFD}"/>
              </a:ext>
            </a:extLst>
          </p:cNvPr>
          <p:cNvSpPr>
            <a:spLocks noGrp="1"/>
          </p:cNvSpPr>
          <p:nvPr>
            <p:ph type="title"/>
          </p:nvPr>
        </p:nvSpPr>
        <p:spPr>
          <a:xfrm>
            <a:off x="416689" y="1"/>
            <a:ext cx="10937111" cy="1018572"/>
          </a:xfrm>
        </p:spPr>
        <p:txBody>
          <a:bodyPr>
            <a:normAutofit/>
          </a:bodyPr>
          <a:lstStyle/>
          <a:p>
            <a:r>
              <a:rPr lang="en-IN" sz="3600" b="1" dirty="0">
                <a:latin typeface="Times New Roman" panose="02020603050405020304" pitchFamily="18" charset="0"/>
                <a:cs typeface="Times New Roman" panose="02020603050405020304" pitchFamily="18" charset="0"/>
              </a:rPr>
              <a:t>Foreign key</a:t>
            </a:r>
          </a:p>
        </p:txBody>
      </p:sp>
      <p:sp>
        <p:nvSpPr>
          <p:cNvPr id="3" name="Content Placeholder 2">
            <a:extLst>
              <a:ext uri="{FF2B5EF4-FFF2-40B4-BE49-F238E27FC236}">
                <a16:creationId xmlns:a16="http://schemas.microsoft.com/office/drawing/2014/main" id="{2721F1CF-1048-1C94-8F55-048B09067444}"/>
              </a:ext>
            </a:extLst>
          </p:cNvPr>
          <p:cNvSpPr>
            <a:spLocks noGrp="1"/>
          </p:cNvSpPr>
          <p:nvPr>
            <p:ph idx="1"/>
          </p:nvPr>
        </p:nvSpPr>
        <p:spPr>
          <a:xfrm>
            <a:off x="92597" y="937549"/>
            <a:ext cx="12014522" cy="5920451"/>
          </a:xfrm>
        </p:spPr>
        <p:txBody>
          <a:bodyPr/>
          <a:lstStyle/>
          <a:p>
            <a:pPr>
              <a:lnSpc>
                <a:spcPct val="150000"/>
              </a:lnSpc>
            </a:pPr>
            <a:r>
              <a:rPr lang="en-IN" dirty="0">
                <a:latin typeface="Times New Roman" panose="02020603050405020304" pitchFamily="18" charset="0"/>
                <a:cs typeface="Times New Roman" panose="02020603050405020304" pitchFamily="18" charset="0"/>
              </a:rPr>
              <a:t>A foreign key is a column used to link two or more tables together</a:t>
            </a:r>
          </a:p>
          <a:p>
            <a:pPr>
              <a:lnSpc>
                <a:spcPct val="150000"/>
              </a:lnSpc>
            </a:pPr>
            <a:r>
              <a:rPr lang="en-IN" dirty="0">
                <a:latin typeface="Times New Roman" panose="02020603050405020304" pitchFamily="18" charset="0"/>
                <a:cs typeface="Times New Roman" panose="02020603050405020304" pitchFamily="18" charset="0"/>
              </a:rPr>
              <a:t>A table can have any number of foreign keys, can contain duplicate and NULL values.</a:t>
            </a:r>
          </a:p>
          <a:p>
            <a:pPr>
              <a:lnSpc>
                <a:spcPct val="150000"/>
              </a:lnSpc>
            </a:pPr>
            <a:r>
              <a:rPr lang="en-IN" dirty="0">
                <a:latin typeface="Times New Roman" panose="02020603050405020304" pitchFamily="18" charset="0"/>
                <a:cs typeface="Times New Roman" panose="02020603050405020304" pitchFamily="18" charset="0"/>
              </a:rPr>
              <a:t>Connects data in one table to data in another table.</a:t>
            </a:r>
          </a:p>
          <a:p>
            <a:pPr>
              <a:lnSpc>
                <a:spcPct val="150000"/>
              </a:lnSpc>
            </a:pPr>
            <a:r>
              <a:rPr lang="en-IN" dirty="0">
                <a:latin typeface="Times New Roman" panose="02020603050405020304" pitchFamily="18" charset="0"/>
                <a:cs typeface="Times New Roman" panose="02020603050405020304" pitchFamily="18" charset="0"/>
              </a:rPr>
              <a:t>Data consist between tables(referential integrity constrain).</a:t>
            </a:r>
          </a:p>
          <a:p>
            <a:pPr>
              <a:lnSpc>
                <a:spcPct val="150000"/>
              </a:lnSpc>
            </a:pPr>
            <a:r>
              <a:rPr lang="en-IN" dirty="0">
                <a:latin typeface="Times New Roman" panose="02020603050405020304" pitchFamily="18" charset="0"/>
                <a:cs typeface="Times New Roman" panose="02020603050405020304" pitchFamily="18" charset="0"/>
              </a:rPr>
              <a:t>In one table can have multiple foreign key.</a:t>
            </a:r>
          </a:p>
          <a:p>
            <a:pPr>
              <a:lnSpc>
                <a:spcPct val="150000"/>
              </a:lnSpc>
            </a:pPr>
            <a:r>
              <a:rPr lang="en-IN" dirty="0">
                <a:latin typeface="Times New Roman" panose="02020603050405020304" pitchFamily="18" charset="0"/>
                <a:cs typeface="Times New Roman" panose="02020603050405020304" pitchFamily="18" charset="0"/>
              </a:rPr>
              <a:t>Foreign key contain duplicate values.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22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D121-2191-A5AC-F106-2610ACA9CA73}"/>
              </a:ext>
            </a:extLst>
          </p:cNvPr>
          <p:cNvSpPr>
            <a:spLocks noGrp="1"/>
          </p:cNvSpPr>
          <p:nvPr>
            <p:ph type="title"/>
          </p:nvPr>
        </p:nvSpPr>
        <p:spPr>
          <a:xfrm>
            <a:off x="0" y="1"/>
            <a:ext cx="11353800" cy="925974"/>
          </a:xfrm>
        </p:spPr>
        <p:txBody>
          <a:bodyPr>
            <a:normAutofit/>
          </a:bodyPr>
          <a:lstStyle/>
          <a:p>
            <a:r>
              <a:rPr lang="en-IN" sz="3600" b="1" dirty="0">
                <a:latin typeface="Times New Roman" panose="02020603050405020304" pitchFamily="18" charset="0"/>
                <a:cs typeface="Times New Roman" panose="02020603050405020304" pitchFamily="18" charset="0"/>
              </a:rPr>
              <a:t>Unique: </a:t>
            </a:r>
            <a:r>
              <a:rPr lang="en-IN" sz="2800" dirty="0">
                <a:latin typeface="Times New Roman" panose="02020603050405020304" pitchFamily="18" charset="0"/>
                <a:cs typeface="Times New Roman" panose="02020603050405020304" pitchFamily="18" charset="0"/>
              </a:rPr>
              <a:t>Ensures that all values in the column are different</a:t>
            </a:r>
          </a:p>
        </p:txBody>
      </p:sp>
      <p:sp>
        <p:nvSpPr>
          <p:cNvPr id="4" name="Content Placeholder 3">
            <a:extLst>
              <a:ext uri="{FF2B5EF4-FFF2-40B4-BE49-F238E27FC236}">
                <a16:creationId xmlns:a16="http://schemas.microsoft.com/office/drawing/2014/main" id="{817EFD63-0299-CD5F-86BD-D4E4E1220814}"/>
              </a:ext>
            </a:extLst>
          </p:cNvPr>
          <p:cNvSpPr>
            <a:spLocks noGrp="1"/>
          </p:cNvSpPr>
          <p:nvPr>
            <p:ph sz="half" idx="1"/>
          </p:nvPr>
        </p:nvSpPr>
        <p:spPr>
          <a:xfrm>
            <a:off x="138896" y="925975"/>
            <a:ext cx="5738148" cy="5932025"/>
          </a:xfrm>
        </p:spPr>
        <p:txBody>
          <a:bodyPr>
            <a:normAutofit fontScale="92500"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Primary key </a:t>
            </a:r>
          </a:p>
          <a:p>
            <a:pPr>
              <a:lnSpc>
                <a:spcPct val="150000"/>
              </a:lnSpc>
            </a:pPr>
            <a:r>
              <a:rPr lang="en-IN" dirty="0">
                <a:latin typeface="Times New Roman" panose="02020603050405020304" pitchFamily="18" charset="0"/>
                <a:cs typeface="Times New Roman" panose="02020603050405020304" pitchFamily="18" charset="0"/>
              </a:rPr>
              <a:t>Primary key on a column is used to identify the records in a table uniquely.</a:t>
            </a:r>
          </a:p>
          <a:p>
            <a:pPr>
              <a:lnSpc>
                <a:spcPct val="150000"/>
              </a:lnSpc>
            </a:pPr>
            <a:r>
              <a:rPr lang="en-IN" dirty="0">
                <a:latin typeface="Times New Roman" panose="02020603050405020304" pitchFamily="18" charset="0"/>
                <a:cs typeface="Times New Roman" panose="02020603050405020304" pitchFamily="18" charset="0"/>
              </a:rPr>
              <a:t>No Duplicate entries are allowed.</a:t>
            </a:r>
          </a:p>
          <a:p>
            <a:pPr>
              <a:lnSpc>
                <a:spcPct val="150000"/>
              </a:lnSpc>
            </a:pPr>
            <a:r>
              <a:rPr lang="en-IN" dirty="0">
                <a:latin typeface="Times New Roman" panose="02020603050405020304" pitchFamily="18" charset="0"/>
                <a:cs typeface="Times New Roman" panose="02020603050405020304" pitchFamily="18" charset="0"/>
              </a:rPr>
              <a:t>Cannot contain “NULL” values.</a:t>
            </a:r>
          </a:p>
          <a:p>
            <a:pPr>
              <a:lnSpc>
                <a:spcPct val="150000"/>
              </a:lnSpc>
            </a:pPr>
            <a:r>
              <a:rPr lang="en-IN" dirty="0">
                <a:latin typeface="Times New Roman" panose="02020603050405020304" pitchFamily="18" charset="0"/>
                <a:cs typeface="Times New Roman" panose="02020603050405020304" pitchFamily="18" charset="0"/>
              </a:rPr>
              <a:t>A table can have only one primary key.</a:t>
            </a:r>
          </a:p>
          <a:p>
            <a:pPr>
              <a:lnSpc>
                <a:spcPct val="150000"/>
              </a:lnSpc>
            </a:pPr>
            <a:r>
              <a:rPr lang="en-IN" dirty="0">
                <a:latin typeface="Times New Roman" panose="02020603050405020304" pitchFamily="18" charset="0"/>
                <a:cs typeface="Times New Roman" panose="02020603050405020304" pitchFamily="18" charset="0"/>
              </a:rPr>
              <a:t>Used to serve as a unique identifier for each row in a table.</a:t>
            </a:r>
          </a:p>
        </p:txBody>
      </p:sp>
      <p:sp>
        <p:nvSpPr>
          <p:cNvPr id="5" name="Content Placeholder 4">
            <a:extLst>
              <a:ext uri="{FF2B5EF4-FFF2-40B4-BE49-F238E27FC236}">
                <a16:creationId xmlns:a16="http://schemas.microsoft.com/office/drawing/2014/main" id="{461D253D-9D76-6A2F-3D65-12BF917DA5AE}"/>
              </a:ext>
            </a:extLst>
          </p:cNvPr>
          <p:cNvSpPr>
            <a:spLocks noGrp="1"/>
          </p:cNvSpPr>
          <p:nvPr>
            <p:ph sz="half" idx="2"/>
          </p:nvPr>
        </p:nvSpPr>
        <p:spPr>
          <a:xfrm>
            <a:off x="6172199" y="925974"/>
            <a:ext cx="5738149" cy="5932025"/>
          </a:xfrm>
        </p:spPr>
        <p:txBody>
          <a:bodyPr>
            <a:normAutofit fontScale="92500"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Unique </a:t>
            </a:r>
          </a:p>
          <a:p>
            <a:pPr>
              <a:lnSpc>
                <a:spcPct val="150000"/>
              </a:lnSpc>
            </a:pPr>
            <a:r>
              <a:rPr lang="en-IN" dirty="0">
                <a:latin typeface="Times New Roman" panose="02020603050405020304" pitchFamily="18" charset="0"/>
                <a:cs typeface="Times New Roman" panose="02020603050405020304" pitchFamily="18" charset="0"/>
              </a:rPr>
              <a:t>Unique key on a column is used to identify the records in a table uniquely.</a:t>
            </a:r>
          </a:p>
          <a:p>
            <a:pPr>
              <a:lnSpc>
                <a:spcPct val="150000"/>
              </a:lnSpc>
            </a:pPr>
            <a:r>
              <a:rPr lang="en-IN" dirty="0">
                <a:latin typeface="Times New Roman" panose="02020603050405020304" pitchFamily="18" charset="0"/>
                <a:cs typeface="Times New Roman" panose="02020603050405020304" pitchFamily="18" charset="0"/>
              </a:rPr>
              <a:t>No Duplicate entries are allowed.</a:t>
            </a:r>
          </a:p>
          <a:p>
            <a:pPr>
              <a:lnSpc>
                <a:spcPct val="150000"/>
              </a:lnSpc>
            </a:pPr>
            <a:r>
              <a:rPr lang="en-IN" dirty="0">
                <a:latin typeface="Times New Roman" panose="02020603050405020304" pitchFamily="18" charset="0"/>
                <a:cs typeface="Times New Roman" panose="02020603050405020304" pitchFamily="18" charset="0"/>
              </a:rPr>
              <a:t>Can contain one “NULL” values.</a:t>
            </a:r>
          </a:p>
          <a:p>
            <a:pPr>
              <a:lnSpc>
                <a:spcPct val="150000"/>
              </a:lnSpc>
            </a:pPr>
            <a:r>
              <a:rPr lang="en-IN" dirty="0">
                <a:latin typeface="Times New Roman" panose="02020603050405020304" pitchFamily="18" charset="0"/>
                <a:cs typeface="Times New Roman" panose="02020603050405020304" pitchFamily="18" charset="0"/>
              </a:rPr>
              <a:t>A table can have more then one unique key.</a:t>
            </a:r>
          </a:p>
          <a:p>
            <a:pPr>
              <a:lnSpc>
                <a:spcPct val="150000"/>
              </a:lnSpc>
            </a:pPr>
            <a:r>
              <a:rPr lang="en-IN" dirty="0">
                <a:latin typeface="Times New Roman" panose="02020603050405020304" pitchFamily="18" charset="0"/>
                <a:cs typeface="Times New Roman" panose="02020603050405020304" pitchFamily="18" charset="0"/>
              </a:rPr>
              <a:t>Uniquely determines a row which isn’t primary key.</a:t>
            </a:r>
          </a:p>
        </p:txBody>
      </p:sp>
    </p:spTree>
    <p:extLst>
      <p:ext uri="{BB962C8B-B14F-4D97-AF65-F5344CB8AC3E}">
        <p14:creationId xmlns:p14="http://schemas.microsoft.com/office/powerpoint/2010/main" val="1115004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F1DCD-8E29-EED7-7EE0-DC97377F9D55}"/>
              </a:ext>
            </a:extLst>
          </p:cNvPr>
          <p:cNvSpPr>
            <a:spLocks noGrp="1"/>
          </p:cNvSpPr>
          <p:nvPr>
            <p:ph type="title"/>
          </p:nvPr>
        </p:nvSpPr>
        <p:spPr>
          <a:xfrm>
            <a:off x="335667" y="1"/>
            <a:ext cx="11296890" cy="964503"/>
          </a:xfrm>
        </p:spPr>
        <p:txBody>
          <a:bodyPr>
            <a:normAutofit/>
          </a:bodyPr>
          <a:lstStyle/>
          <a:p>
            <a:r>
              <a:rPr lang="en-US" sz="3600" b="1" i="0" u="none" strike="noStrike" baseline="0" dirty="0">
                <a:latin typeface="Times New Roman" panose="02020603050405020304" pitchFamily="18" charset="0"/>
                <a:cs typeface="Times New Roman" panose="02020603050405020304" pitchFamily="18" charset="0"/>
              </a:rPr>
              <a:t>Specifying Attribute Constraints and Attribute Defaults</a:t>
            </a:r>
            <a:endParaRPr lang="en-IN" sz="36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AA8A63F-3886-CFA1-9C78-3C8113F3AABA}"/>
              </a:ext>
            </a:extLst>
          </p:cNvPr>
          <p:cNvSpPr>
            <a:spLocks noGrp="1"/>
          </p:cNvSpPr>
          <p:nvPr>
            <p:ph idx="1"/>
          </p:nvPr>
        </p:nvSpPr>
        <p:spPr>
          <a:xfrm>
            <a:off x="162838" y="964505"/>
            <a:ext cx="11849622" cy="5893496"/>
          </a:xfrm>
        </p:spPr>
        <p:txBody>
          <a:bodyPr>
            <a:normAutofit fontScale="92500" lnSpcReduction="10000"/>
          </a:bodyPr>
          <a:lstStyle/>
          <a:p>
            <a:pPr>
              <a:lnSpc>
                <a:spcPct val="150000"/>
              </a:lnSpc>
            </a:pPr>
            <a:r>
              <a:rPr lang="en-IN" b="1" dirty="0">
                <a:latin typeface="Times New Roman" panose="02020603050405020304" pitchFamily="18" charset="0"/>
                <a:cs typeface="Times New Roman" panose="02020603050405020304" pitchFamily="18" charset="0"/>
              </a:rPr>
              <a:t>NOT NULL: </a:t>
            </a:r>
            <a:r>
              <a:rPr lang="en-IN" dirty="0">
                <a:latin typeface="Times New Roman" panose="02020603050405020304" pitchFamily="18" charset="0"/>
                <a:cs typeface="Times New Roman" panose="02020603050405020304" pitchFamily="18" charset="0"/>
              </a:rPr>
              <a:t>ensures that column cannot have a NULL values.</a:t>
            </a:r>
          </a:p>
          <a:p>
            <a:pPr>
              <a:lnSpc>
                <a:spcPct val="150000"/>
              </a:lnSpc>
            </a:pPr>
            <a:r>
              <a:rPr lang="en-IN" dirty="0">
                <a:latin typeface="Times New Roman" panose="02020603050405020304" pitchFamily="18" charset="0"/>
                <a:cs typeface="Times New Roman" panose="02020603050405020304" pitchFamily="18" charset="0"/>
              </a:rPr>
              <a:t>The not null constraint can be used to ensure that a column cannot store a NULL value. This means that all inserts and updates to the column must specify a value. Attempting to insert or update a NULL value will result in an error.</a:t>
            </a:r>
          </a:p>
          <a:p>
            <a:pPr>
              <a:lnSpc>
                <a:spcPct val="150000"/>
              </a:lnSpc>
            </a:pPr>
            <a:r>
              <a:rPr lang="en-IN" dirty="0">
                <a:latin typeface="Times New Roman" panose="02020603050405020304" pitchFamily="18" charset="0"/>
                <a:cs typeface="Times New Roman" panose="02020603050405020304" pitchFamily="18" charset="0"/>
              </a:rPr>
              <a:t>Example:</a:t>
            </a:r>
          </a:p>
          <a:p>
            <a:pPr marL="0" indent="0">
              <a:lnSpc>
                <a:spcPct val="150000"/>
              </a:lnSpc>
              <a:buNone/>
            </a:pPr>
            <a:r>
              <a:rPr lang="en-IN" dirty="0">
                <a:latin typeface="Times New Roman" panose="02020603050405020304" pitchFamily="18" charset="0"/>
                <a:cs typeface="Times New Roman" panose="02020603050405020304" pitchFamily="18" charset="0"/>
              </a:rPr>
              <a:t>CREATE DATABSE course;</a:t>
            </a:r>
          </a:p>
          <a:p>
            <a:pPr marL="0" indent="0">
              <a:lnSpc>
                <a:spcPct val="150000"/>
              </a:lnSpc>
              <a:buNone/>
            </a:pPr>
            <a:r>
              <a:rPr lang="en-IN" dirty="0">
                <a:latin typeface="Times New Roman" panose="02020603050405020304" pitchFamily="18" charset="0"/>
                <a:cs typeface="Times New Roman" panose="02020603050405020304" pitchFamily="18" charset="0"/>
              </a:rPr>
              <a:t>Use course;</a:t>
            </a:r>
          </a:p>
          <a:p>
            <a:pPr marL="0" indent="0">
              <a:lnSpc>
                <a:spcPct val="150000"/>
              </a:lnSpc>
              <a:buNone/>
            </a:pPr>
            <a:r>
              <a:rPr lang="en-IN" dirty="0">
                <a:latin typeface="Times New Roman" panose="02020603050405020304" pitchFamily="18" charset="0"/>
                <a:cs typeface="Times New Roman" panose="02020603050405020304" pitchFamily="18" charset="0"/>
              </a:rPr>
              <a:t>Create table students(</a:t>
            </a:r>
            <a:r>
              <a:rPr lang="en-IN" dirty="0" err="1">
                <a:latin typeface="Times New Roman" panose="02020603050405020304" pitchFamily="18" charset="0"/>
                <a:cs typeface="Times New Roman" panose="02020603050405020304" pitchFamily="18" charset="0"/>
              </a:rPr>
              <a:t>usn</a:t>
            </a:r>
            <a:r>
              <a:rPr lang="en-IN" dirty="0">
                <a:latin typeface="Times New Roman" panose="02020603050405020304" pitchFamily="18" charset="0"/>
                <a:cs typeface="Times New Roman" panose="02020603050405020304" pitchFamily="18" charset="0"/>
              </a:rPr>
              <a:t> varchar(10) primary key, name varchar (50) not null, semester int not null, address varchar(100));</a:t>
            </a:r>
          </a:p>
        </p:txBody>
      </p:sp>
    </p:spTree>
    <p:extLst>
      <p:ext uri="{BB962C8B-B14F-4D97-AF65-F5344CB8AC3E}">
        <p14:creationId xmlns:p14="http://schemas.microsoft.com/office/powerpoint/2010/main" val="103556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03E72-00C7-22CC-CBDF-530859305ACF}"/>
              </a:ext>
            </a:extLst>
          </p:cNvPr>
          <p:cNvSpPr>
            <a:spLocks noGrp="1"/>
          </p:cNvSpPr>
          <p:nvPr>
            <p:ph idx="1"/>
          </p:nvPr>
        </p:nvSpPr>
        <p:spPr>
          <a:xfrm>
            <a:off x="285126" y="0"/>
            <a:ext cx="11891376" cy="6176963"/>
          </a:xfrm>
        </p:spPr>
        <p:txBody>
          <a:bodyPr>
            <a:normAutofit/>
          </a:bodyPr>
          <a:lstStyle/>
          <a:p>
            <a:pPr>
              <a:lnSpc>
                <a:spcPct val="150000"/>
              </a:lnSpc>
            </a:pPr>
            <a:r>
              <a:rPr lang="en-IN" sz="2400" b="1" dirty="0">
                <a:latin typeface="Times New Roman" panose="02020603050405020304" pitchFamily="18" charset="0"/>
                <a:cs typeface="Times New Roman" panose="02020603050405020304" pitchFamily="18" charset="0"/>
              </a:rPr>
              <a:t>DEFAULT: </a:t>
            </a:r>
            <a:r>
              <a:rPr lang="en-IN" sz="2400" dirty="0">
                <a:latin typeface="Times New Roman" panose="02020603050405020304" pitchFamily="18" charset="0"/>
                <a:cs typeface="Times New Roman" panose="02020603050405020304" pitchFamily="18" charset="0"/>
              </a:rPr>
              <a:t>Sets a default value for a column if no value is specified.</a:t>
            </a:r>
          </a:p>
          <a:p>
            <a:pPr>
              <a:lnSpc>
                <a:spcPct val="150000"/>
              </a:lnSpc>
            </a:pPr>
            <a:r>
              <a:rPr lang="en-IN" sz="2400" dirty="0">
                <a:latin typeface="Times New Roman" panose="02020603050405020304" pitchFamily="18" charset="0"/>
                <a:cs typeface="Times New Roman" panose="02020603050405020304" pitchFamily="18" charset="0"/>
              </a:rPr>
              <a:t>It acts as a backup plan.</a:t>
            </a:r>
          </a:p>
          <a:p>
            <a:pPr>
              <a:lnSpc>
                <a:spcPct val="150000"/>
              </a:lnSpc>
            </a:pPr>
            <a:r>
              <a:rPr lang="en-IN" sz="2400" dirty="0">
                <a:latin typeface="Times New Roman" panose="02020603050405020304" pitchFamily="18" charset="0"/>
                <a:cs typeface="Times New Roman" panose="02020603050405020304" pitchFamily="18" charset="0"/>
              </a:rPr>
              <a:t>Syntax: DEFAULT </a:t>
            </a:r>
            <a:r>
              <a:rPr lang="en-IN" sz="2400" dirty="0" err="1">
                <a:latin typeface="Times New Roman" panose="02020603050405020304" pitchFamily="18" charset="0"/>
                <a:cs typeface="Times New Roman" panose="02020603050405020304" pitchFamily="18" charset="0"/>
              </a:rPr>
              <a:t>default</a:t>
            </a:r>
            <a:r>
              <a:rPr lang="en-IN" sz="2400" dirty="0">
                <a:latin typeface="Times New Roman" panose="02020603050405020304" pitchFamily="18" charset="0"/>
                <a:cs typeface="Times New Roman" panose="02020603050405020304" pitchFamily="18" charset="0"/>
              </a:rPr>
              <a:t> _value.</a:t>
            </a:r>
          </a:p>
          <a:p>
            <a:pPr>
              <a:lnSpc>
                <a:spcPct val="150000"/>
              </a:lnSpc>
            </a:pPr>
            <a:r>
              <a:rPr lang="en-IN" sz="2400" dirty="0">
                <a:latin typeface="Times New Roman" panose="02020603050405020304" pitchFamily="18" charset="0"/>
                <a:cs typeface="Times New Roman" panose="02020603050405020304" pitchFamily="18" charset="0"/>
              </a:rPr>
              <a:t>Example:</a:t>
            </a:r>
          </a:p>
          <a:p>
            <a:pPr marL="0" indent="0">
              <a:lnSpc>
                <a:spcPct val="150000"/>
              </a:lnSpc>
              <a:buNone/>
            </a:pPr>
            <a:r>
              <a:rPr lang="en-IN" sz="2400" dirty="0">
                <a:latin typeface="Times New Roman" panose="02020603050405020304" pitchFamily="18" charset="0"/>
                <a:cs typeface="Times New Roman" panose="02020603050405020304" pitchFamily="18" charset="0"/>
              </a:rPr>
              <a:t>CREATE TABLE employee(</a:t>
            </a:r>
            <a:r>
              <a:rPr lang="en-IN" sz="2400" dirty="0" err="1">
                <a:latin typeface="Times New Roman" panose="02020603050405020304" pitchFamily="18" charset="0"/>
                <a:cs typeface="Times New Roman" panose="02020603050405020304" pitchFamily="18" charset="0"/>
              </a:rPr>
              <a:t>emp_id</a:t>
            </a:r>
            <a:r>
              <a:rPr lang="en-IN" sz="2400" dirty="0">
                <a:latin typeface="Times New Roman" panose="02020603050405020304" pitchFamily="18" charset="0"/>
                <a:cs typeface="Times New Roman" panose="02020603050405020304" pitchFamily="18" charset="0"/>
              </a:rPr>
              <a:t> int PRIMARY KEY, name varchar(10), age int, status varchar(10) DEFAULT ‘active’);</a:t>
            </a:r>
          </a:p>
          <a:p>
            <a:pPr marL="0" indent="0">
              <a:lnSpc>
                <a:spcPct val="150000"/>
              </a:lnSpc>
              <a:buNone/>
            </a:pPr>
            <a:r>
              <a:rPr lang="en-IN" sz="2400" dirty="0">
                <a:latin typeface="Times New Roman" panose="02020603050405020304" pitchFamily="18" charset="0"/>
                <a:cs typeface="Times New Roman" panose="02020603050405020304" pitchFamily="18" charset="0"/>
              </a:rPr>
              <a:t>Insert into employee values( 1, ‘Vinutha’, 26);</a:t>
            </a:r>
          </a:p>
          <a:p>
            <a:pPr marL="0" indent="0">
              <a:lnSpc>
                <a:spcPct val="150000"/>
              </a:lnSpc>
              <a:buNone/>
            </a:pPr>
            <a:r>
              <a:rPr lang="en-IN" sz="2400" dirty="0">
                <a:latin typeface="Times New Roman" panose="02020603050405020304" pitchFamily="18" charset="0"/>
                <a:cs typeface="Times New Roman" panose="02020603050405020304" pitchFamily="18" charset="0"/>
              </a:rPr>
              <a:t>Insert into employee values(2, ‘Rakshitha’, 24, ‘Inactive’);</a:t>
            </a:r>
          </a:p>
          <a:p>
            <a:pPr marL="0" indent="0">
              <a:buNone/>
            </a:pPr>
            <a:r>
              <a:rPr lang="en-IN" dirty="0"/>
              <a:t> </a:t>
            </a:r>
          </a:p>
        </p:txBody>
      </p:sp>
      <p:graphicFrame>
        <p:nvGraphicFramePr>
          <p:cNvPr id="4" name="Table 3">
            <a:extLst>
              <a:ext uri="{FF2B5EF4-FFF2-40B4-BE49-F238E27FC236}">
                <a16:creationId xmlns:a16="http://schemas.microsoft.com/office/drawing/2014/main" id="{960A08C1-EB61-B690-BD00-39B077ACC098}"/>
              </a:ext>
            </a:extLst>
          </p:cNvPr>
          <p:cNvGraphicFramePr>
            <a:graphicFrameLocks noGrp="1"/>
          </p:cNvGraphicFramePr>
          <p:nvPr>
            <p:extLst>
              <p:ext uri="{D42A27DB-BD31-4B8C-83A1-F6EECF244321}">
                <p14:modId xmlns:p14="http://schemas.microsoft.com/office/powerpoint/2010/main" val="3282181872"/>
              </p:ext>
            </p:extLst>
          </p:nvPr>
        </p:nvGraphicFramePr>
        <p:xfrm>
          <a:off x="3301304" y="5365314"/>
          <a:ext cx="8890696" cy="1492686"/>
        </p:xfrm>
        <a:graphic>
          <a:graphicData uri="http://schemas.openxmlformats.org/drawingml/2006/table">
            <a:tbl>
              <a:tblPr firstRow="1" bandRow="1">
                <a:tableStyleId>{F5AB1C69-6EDB-4FF4-983F-18BD219EF322}</a:tableStyleId>
              </a:tblPr>
              <a:tblGrid>
                <a:gridCol w="2222674">
                  <a:extLst>
                    <a:ext uri="{9D8B030D-6E8A-4147-A177-3AD203B41FA5}">
                      <a16:colId xmlns:a16="http://schemas.microsoft.com/office/drawing/2014/main" val="3253212373"/>
                    </a:ext>
                  </a:extLst>
                </a:gridCol>
                <a:gridCol w="2222674">
                  <a:extLst>
                    <a:ext uri="{9D8B030D-6E8A-4147-A177-3AD203B41FA5}">
                      <a16:colId xmlns:a16="http://schemas.microsoft.com/office/drawing/2014/main" val="2048496877"/>
                    </a:ext>
                  </a:extLst>
                </a:gridCol>
                <a:gridCol w="2222674">
                  <a:extLst>
                    <a:ext uri="{9D8B030D-6E8A-4147-A177-3AD203B41FA5}">
                      <a16:colId xmlns:a16="http://schemas.microsoft.com/office/drawing/2014/main" val="2378485668"/>
                    </a:ext>
                  </a:extLst>
                </a:gridCol>
                <a:gridCol w="2222674">
                  <a:extLst>
                    <a:ext uri="{9D8B030D-6E8A-4147-A177-3AD203B41FA5}">
                      <a16:colId xmlns:a16="http://schemas.microsoft.com/office/drawing/2014/main" val="3482884743"/>
                    </a:ext>
                  </a:extLst>
                </a:gridCol>
              </a:tblGrid>
              <a:tr h="487134">
                <a:tc>
                  <a:txBody>
                    <a:bodyPr/>
                    <a:lstStyle/>
                    <a:p>
                      <a:r>
                        <a:rPr lang="en-IN" sz="2400" dirty="0">
                          <a:latin typeface="Times New Roman" panose="02020603050405020304" pitchFamily="18" charset="0"/>
                          <a:cs typeface="Times New Roman" panose="02020603050405020304" pitchFamily="18" charset="0"/>
                        </a:rPr>
                        <a:t>Emp-id</a:t>
                      </a:r>
                    </a:p>
                  </a:txBody>
                  <a:tcPr/>
                </a:tc>
                <a:tc>
                  <a:txBody>
                    <a:bodyPr/>
                    <a:lstStyle/>
                    <a:p>
                      <a:r>
                        <a:rPr lang="en-IN" sz="2400" dirty="0">
                          <a:latin typeface="Times New Roman" panose="02020603050405020304" pitchFamily="18" charset="0"/>
                          <a:cs typeface="Times New Roman" panose="02020603050405020304" pitchFamily="18" charset="0"/>
                        </a:rPr>
                        <a:t>Name</a:t>
                      </a:r>
                    </a:p>
                  </a:txBody>
                  <a:tcPr/>
                </a:tc>
                <a:tc>
                  <a:txBody>
                    <a:bodyPr/>
                    <a:lstStyle/>
                    <a:p>
                      <a:r>
                        <a:rPr lang="en-IN" sz="2400" dirty="0">
                          <a:latin typeface="Times New Roman" panose="02020603050405020304" pitchFamily="18" charset="0"/>
                          <a:cs typeface="Times New Roman" panose="02020603050405020304" pitchFamily="18" charset="0"/>
                        </a:rPr>
                        <a:t>Age</a:t>
                      </a:r>
                    </a:p>
                  </a:txBody>
                  <a:tcPr/>
                </a:tc>
                <a:tc>
                  <a:txBody>
                    <a:bodyPr/>
                    <a:lstStyle/>
                    <a:p>
                      <a:r>
                        <a:rPr lang="en-IN" sz="2400"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2016357007"/>
                  </a:ext>
                </a:extLst>
              </a:tr>
              <a:tr h="502776">
                <a:tc>
                  <a:txBody>
                    <a:bodyPr/>
                    <a:lstStyle/>
                    <a:p>
                      <a:r>
                        <a:rPr lang="en-IN" sz="2400" dirty="0">
                          <a:latin typeface="Times New Roman" panose="02020603050405020304" pitchFamily="18" charset="0"/>
                          <a:cs typeface="Times New Roman" panose="02020603050405020304" pitchFamily="18" charset="0"/>
                        </a:rPr>
                        <a:t>1</a:t>
                      </a:r>
                    </a:p>
                  </a:txBody>
                  <a:tcPr/>
                </a:tc>
                <a:tc>
                  <a:txBody>
                    <a:bodyPr/>
                    <a:lstStyle/>
                    <a:p>
                      <a:r>
                        <a:rPr lang="en-IN" sz="2400" dirty="0">
                          <a:latin typeface="Times New Roman" panose="02020603050405020304" pitchFamily="18" charset="0"/>
                          <a:cs typeface="Times New Roman" panose="02020603050405020304" pitchFamily="18" charset="0"/>
                        </a:rPr>
                        <a:t>Vinutha </a:t>
                      </a:r>
                    </a:p>
                  </a:txBody>
                  <a:tcPr/>
                </a:tc>
                <a:tc>
                  <a:txBody>
                    <a:bodyPr/>
                    <a:lstStyle/>
                    <a:p>
                      <a:r>
                        <a:rPr lang="en-IN" sz="2400" dirty="0">
                          <a:latin typeface="Times New Roman" panose="02020603050405020304" pitchFamily="18" charset="0"/>
                          <a:cs typeface="Times New Roman" panose="02020603050405020304" pitchFamily="18" charset="0"/>
                        </a:rPr>
                        <a:t>26</a:t>
                      </a:r>
                    </a:p>
                  </a:txBody>
                  <a:tcPr/>
                </a:tc>
                <a:tc>
                  <a:txBody>
                    <a:bodyPr/>
                    <a:lstStyle/>
                    <a:p>
                      <a:r>
                        <a:rPr lang="en-IN" sz="2400" dirty="0">
                          <a:latin typeface="Times New Roman" panose="02020603050405020304" pitchFamily="18" charset="0"/>
                          <a:cs typeface="Times New Roman" panose="02020603050405020304" pitchFamily="18" charset="0"/>
                        </a:rPr>
                        <a:t>active</a:t>
                      </a:r>
                    </a:p>
                  </a:txBody>
                  <a:tcPr/>
                </a:tc>
                <a:extLst>
                  <a:ext uri="{0D108BD9-81ED-4DB2-BD59-A6C34878D82A}">
                    <a16:rowId xmlns:a16="http://schemas.microsoft.com/office/drawing/2014/main" val="2844713326"/>
                  </a:ext>
                </a:extLst>
              </a:tr>
              <a:tr h="502776">
                <a:tc>
                  <a:txBody>
                    <a:bodyPr/>
                    <a:lstStyle/>
                    <a:p>
                      <a:r>
                        <a:rPr lang="en-IN" sz="2400" dirty="0">
                          <a:latin typeface="Times New Roman" panose="02020603050405020304" pitchFamily="18" charset="0"/>
                          <a:cs typeface="Times New Roman" panose="02020603050405020304" pitchFamily="18" charset="0"/>
                        </a:rPr>
                        <a:t>2</a:t>
                      </a:r>
                    </a:p>
                  </a:txBody>
                  <a:tcPr/>
                </a:tc>
                <a:tc>
                  <a:txBody>
                    <a:bodyPr/>
                    <a:lstStyle/>
                    <a:p>
                      <a:r>
                        <a:rPr lang="en-IN" sz="2400" dirty="0">
                          <a:latin typeface="Times New Roman" panose="02020603050405020304" pitchFamily="18" charset="0"/>
                          <a:cs typeface="Times New Roman" panose="02020603050405020304" pitchFamily="18" charset="0"/>
                        </a:rPr>
                        <a:t>Rakshitha</a:t>
                      </a:r>
                    </a:p>
                  </a:txBody>
                  <a:tcPr/>
                </a:tc>
                <a:tc>
                  <a:txBody>
                    <a:bodyPr/>
                    <a:lstStyle/>
                    <a:p>
                      <a:r>
                        <a:rPr lang="en-IN" sz="2400" dirty="0">
                          <a:latin typeface="Times New Roman" panose="02020603050405020304" pitchFamily="18" charset="0"/>
                          <a:cs typeface="Times New Roman" panose="02020603050405020304" pitchFamily="18" charset="0"/>
                        </a:rPr>
                        <a:t>24</a:t>
                      </a:r>
                    </a:p>
                  </a:txBody>
                  <a:tcPr/>
                </a:tc>
                <a:tc>
                  <a:txBody>
                    <a:bodyPr/>
                    <a:lstStyle/>
                    <a:p>
                      <a:r>
                        <a:rPr lang="en-IN" sz="2400" dirty="0">
                          <a:latin typeface="Times New Roman" panose="02020603050405020304" pitchFamily="18" charset="0"/>
                          <a:cs typeface="Times New Roman" panose="02020603050405020304" pitchFamily="18" charset="0"/>
                        </a:rPr>
                        <a:t>Inactive</a:t>
                      </a:r>
                    </a:p>
                  </a:txBody>
                  <a:tcPr/>
                </a:tc>
                <a:extLst>
                  <a:ext uri="{0D108BD9-81ED-4DB2-BD59-A6C34878D82A}">
                    <a16:rowId xmlns:a16="http://schemas.microsoft.com/office/drawing/2014/main" val="2318801643"/>
                  </a:ext>
                </a:extLst>
              </a:tr>
            </a:tbl>
          </a:graphicData>
        </a:graphic>
      </p:graphicFrame>
    </p:spTree>
    <p:extLst>
      <p:ext uri="{BB962C8B-B14F-4D97-AF65-F5344CB8AC3E}">
        <p14:creationId xmlns:p14="http://schemas.microsoft.com/office/powerpoint/2010/main" val="421715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CDA59C4-2006-3DE2-A4EA-200FCE6E1510}"/>
              </a:ext>
            </a:extLst>
          </p:cNvPr>
          <p:cNvSpPr>
            <a:spLocks noGrp="1"/>
          </p:cNvSpPr>
          <p:nvPr>
            <p:ph sz="half" idx="1"/>
          </p:nvPr>
        </p:nvSpPr>
        <p:spPr>
          <a:xfrm>
            <a:off x="0" y="112294"/>
            <a:ext cx="6096000" cy="6745705"/>
          </a:xfrm>
        </p:spPr>
        <p:txBody>
          <a:bodyPr>
            <a:noAutofit/>
          </a:bodyPr>
          <a:lstStyle/>
          <a:p>
            <a:pPr marL="0" indent="0">
              <a:lnSpc>
                <a:spcPct val="150000"/>
              </a:lnSpc>
              <a:buNone/>
            </a:pPr>
            <a:r>
              <a:rPr lang="en-IN" sz="2400" b="1" dirty="0">
                <a:latin typeface="Times New Roman" panose="02020603050405020304" pitchFamily="18" charset="0"/>
                <a:cs typeface="Times New Roman" panose="02020603050405020304" pitchFamily="18" charset="0"/>
              </a:rPr>
              <a:t>CHECK constrain </a:t>
            </a:r>
            <a:r>
              <a:rPr lang="en-IN" sz="2400" dirty="0">
                <a:latin typeface="Times New Roman" panose="02020603050405020304" pitchFamily="18" charset="0"/>
                <a:cs typeface="Times New Roman" panose="02020603050405020304" pitchFamily="18" charset="0"/>
              </a:rPr>
              <a:t>on a column is used to define condition to check the values being entered is the column. If the values entered do not satisfy the condition then it is not updated in table and throws an error .</a:t>
            </a:r>
          </a:p>
          <a:p>
            <a:pPr>
              <a:lnSpc>
                <a:spcPct val="150000"/>
              </a:lnSpc>
            </a:pPr>
            <a:r>
              <a:rPr lang="en-IN" sz="2400" dirty="0">
                <a:latin typeface="Times New Roman" panose="02020603050405020304" pitchFamily="18" charset="0"/>
                <a:cs typeface="Times New Roman" panose="02020603050405020304" pitchFamily="18" charset="0"/>
              </a:rPr>
              <a:t>Ensures that the values in a column satisfies a specific condition.</a:t>
            </a:r>
          </a:p>
          <a:p>
            <a:pPr>
              <a:lnSpc>
                <a:spcPct val="150000"/>
              </a:lnSpc>
            </a:pPr>
            <a:r>
              <a:rPr lang="en-IN" sz="2400" dirty="0">
                <a:latin typeface="Times New Roman" panose="02020603050405020304" pitchFamily="18" charset="0"/>
                <a:cs typeface="Times New Roman" panose="02020603050405020304" pitchFamily="18" charset="0"/>
              </a:rPr>
              <a:t>Can set conditions that must be met before data can be added or updated.</a:t>
            </a:r>
          </a:p>
          <a:p>
            <a:pPr>
              <a:lnSpc>
                <a:spcPct val="150000"/>
              </a:lnSpc>
            </a:pPr>
            <a:r>
              <a:rPr lang="en-IN" sz="2400" dirty="0">
                <a:latin typeface="Times New Roman" panose="02020603050405020304" pitchFamily="18" charset="0"/>
                <a:cs typeface="Times New Roman" panose="02020603050405020304" pitchFamily="18" charset="0"/>
              </a:rPr>
              <a:t>To maintain data consistency.</a:t>
            </a:r>
          </a:p>
        </p:txBody>
      </p:sp>
      <p:sp>
        <p:nvSpPr>
          <p:cNvPr id="8" name="Content Placeholder 7">
            <a:extLst>
              <a:ext uri="{FF2B5EF4-FFF2-40B4-BE49-F238E27FC236}">
                <a16:creationId xmlns:a16="http://schemas.microsoft.com/office/drawing/2014/main" id="{2758FEDC-4FCE-38DF-EBAA-C46ED9B68A59}"/>
              </a:ext>
            </a:extLst>
          </p:cNvPr>
          <p:cNvSpPr>
            <a:spLocks noGrp="1"/>
          </p:cNvSpPr>
          <p:nvPr>
            <p:ph sz="half" idx="2"/>
          </p:nvPr>
        </p:nvSpPr>
        <p:spPr>
          <a:xfrm>
            <a:off x="6096001" y="112294"/>
            <a:ext cx="6095999" cy="6745706"/>
          </a:xfrm>
        </p:spPr>
        <p:txBody>
          <a:bodyPr>
            <a:normAutofit fontScale="85000" lnSpcReduction="10000"/>
          </a:bodyPr>
          <a:lstStyle/>
          <a:p>
            <a:pPr>
              <a:lnSpc>
                <a:spcPct val="170000"/>
              </a:lnSpc>
            </a:pPr>
            <a:r>
              <a:rPr lang="en-IN" sz="3000" b="1" dirty="0">
                <a:latin typeface="Times New Roman" panose="02020603050405020304" pitchFamily="18" charset="0"/>
                <a:cs typeface="Times New Roman" panose="02020603050405020304" pitchFamily="18" charset="0"/>
              </a:rPr>
              <a:t>Syntax</a:t>
            </a:r>
            <a:r>
              <a:rPr lang="en-IN" sz="3000" dirty="0">
                <a:latin typeface="Times New Roman" panose="02020603050405020304" pitchFamily="18" charset="0"/>
                <a:cs typeface="Times New Roman" panose="02020603050405020304" pitchFamily="18" charset="0"/>
              </a:rPr>
              <a:t>: CHECK(condition)</a:t>
            </a:r>
          </a:p>
          <a:p>
            <a:pPr>
              <a:lnSpc>
                <a:spcPct val="170000"/>
              </a:lnSpc>
            </a:pPr>
            <a:r>
              <a:rPr lang="en-IN" sz="3000" b="1" dirty="0">
                <a:latin typeface="Times New Roman" panose="02020603050405020304" pitchFamily="18" charset="0"/>
                <a:cs typeface="Times New Roman" panose="02020603050405020304" pitchFamily="18" charset="0"/>
              </a:rPr>
              <a:t>Example:</a:t>
            </a:r>
          </a:p>
          <a:p>
            <a:pPr marL="0" indent="0">
              <a:lnSpc>
                <a:spcPct val="170000"/>
              </a:lnSpc>
              <a:buNone/>
            </a:pPr>
            <a:r>
              <a:rPr lang="en-IN" sz="3000" dirty="0">
                <a:latin typeface="Times New Roman" panose="02020603050405020304" pitchFamily="18" charset="0"/>
                <a:cs typeface="Times New Roman" panose="02020603050405020304" pitchFamily="18" charset="0"/>
              </a:rPr>
              <a:t>Create table employee(</a:t>
            </a:r>
            <a:r>
              <a:rPr lang="en-IN" sz="3000" dirty="0" err="1">
                <a:latin typeface="Times New Roman" panose="02020603050405020304" pitchFamily="18" charset="0"/>
                <a:cs typeface="Times New Roman" panose="02020603050405020304" pitchFamily="18" charset="0"/>
              </a:rPr>
              <a:t>emp_id</a:t>
            </a:r>
            <a:r>
              <a:rPr lang="en-IN" sz="3000" dirty="0">
                <a:latin typeface="Times New Roman" panose="02020603050405020304" pitchFamily="18" charset="0"/>
                <a:cs typeface="Times New Roman" panose="02020603050405020304" pitchFamily="18" charset="0"/>
              </a:rPr>
              <a:t> int primary key, </a:t>
            </a:r>
            <a:r>
              <a:rPr lang="en-IN" sz="3000" dirty="0" err="1">
                <a:latin typeface="Times New Roman" panose="02020603050405020304" pitchFamily="18" charset="0"/>
                <a:cs typeface="Times New Roman" panose="02020603050405020304" pitchFamily="18" charset="0"/>
              </a:rPr>
              <a:t>emp_name</a:t>
            </a:r>
            <a:r>
              <a:rPr lang="en-IN" sz="3000" dirty="0">
                <a:latin typeface="Times New Roman" panose="02020603050405020304" pitchFamily="18" charset="0"/>
                <a:cs typeface="Times New Roman" panose="02020603050405020304" pitchFamily="18" charset="0"/>
              </a:rPr>
              <a:t> varchar(40), age int, constraint </a:t>
            </a:r>
            <a:r>
              <a:rPr lang="en-IN" sz="3000" dirty="0" err="1">
                <a:latin typeface="Times New Roman" panose="02020603050405020304" pitchFamily="18" charset="0"/>
                <a:cs typeface="Times New Roman" panose="02020603050405020304" pitchFamily="18" charset="0"/>
              </a:rPr>
              <a:t>age_check</a:t>
            </a:r>
            <a:r>
              <a:rPr lang="en-IN" sz="3000">
                <a:latin typeface="Times New Roman" panose="02020603050405020304" pitchFamily="18" charset="0"/>
                <a:cs typeface="Times New Roman" panose="02020603050405020304" pitchFamily="18" charset="0"/>
              </a:rPr>
              <a:t>(age</a:t>
            </a:r>
            <a:r>
              <a:rPr lang="en-IN" sz="3000" dirty="0">
                <a:latin typeface="Times New Roman" panose="02020603050405020304" pitchFamily="18" charset="0"/>
                <a:cs typeface="Times New Roman" panose="02020603050405020304" pitchFamily="18" charset="0"/>
              </a:rPr>
              <a:t>&gt;=21));</a:t>
            </a:r>
          </a:p>
          <a:p>
            <a:pPr marL="0" indent="0">
              <a:lnSpc>
                <a:spcPct val="170000"/>
              </a:lnSpc>
              <a:buNone/>
            </a:pPr>
            <a:r>
              <a:rPr lang="en-IN" sz="3000" dirty="0">
                <a:latin typeface="Times New Roman" panose="02020603050405020304" pitchFamily="18" charset="0"/>
                <a:cs typeface="Times New Roman" panose="02020603050405020304" pitchFamily="18" charset="0"/>
              </a:rPr>
              <a:t>Insert into employee values(1, ‘</a:t>
            </a:r>
            <a:r>
              <a:rPr lang="en-IN" sz="3000" dirty="0" err="1">
                <a:latin typeface="Times New Roman" panose="02020603050405020304" pitchFamily="18" charset="0"/>
                <a:cs typeface="Times New Roman" panose="02020603050405020304" pitchFamily="18" charset="0"/>
              </a:rPr>
              <a:t>neha</a:t>
            </a:r>
            <a:r>
              <a:rPr lang="en-IN" sz="3000" dirty="0">
                <a:latin typeface="Times New Roman" panose="02020603050405020304" pitchFamily="18" charset="0"/>
                <a:cs typeface="Times New Roman" panose="02020603050405020304" pitchFamily="18" charset="0"/>
              </a:rPr>
              <a:t>’, 20);</a:t>
            </a:r>
          </a:p>
          <a:p>
            <a:pPr marL="0" indent="0">
              <a:lnSpc>
                <a:spcPct val="170000"/>
              </a:lnSpc>
              <a:buNone/>
            </a:pPr>
            <a:r>
              <a:rPr lang="en-IN" sz="3000" b="1" dirty="0">
                <a:latin typeface="Times New Roman" panose="02020603050405020304" pitchFamily="18" charset="0"/>
                <a:cs typeface="Times New Roman" panose="02020603050405020304" pitchFamily="18" charset="0"/>
              </a:rPr>
              <a:t>Output:</a:t>
            </a:r>
          </a:p>
          <a:p>
            <a:pPr marL="0" indent="0">
              <a:lnSpc>
                <a:spcPct val="170000"/>
              </a:lnSpc>
              <a:buNone/>
            </a:pPr>
            <a:r>
              <a:rPr lang="en-IN" sz="3000" dirty="0">
                <a:latin typeface="Times New Roman" panose="02020603050405020304" pitchFamily="18" charset="0"/>
                <a:cs typeface="Times New Roman" panose="02020603050405020304" pitchFamily="18" charset="0"/>
              </a:rPr>
              <a:t>Error: CHECK constraint failed: </a:t>
            </a:r>
            <a:r>
              <a:rPr lang="en-IN" sz="3000" dirty="0" err="1">
                <a:latin typeface="Times New Roman" panose="02020603050405020304" pitchFamily="18" charset="0"/>
                <a:cs typeface="Times New Roman" panose="02020603050405020304" pitchFamily="18" charset="0"/>
              </a:rPr>
              <a:t>age_check</a:t>
            </a:r>
            <a:endParaRPr lang="en-IN" sz="3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4152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55929-435C-1729-C667-FE9F1B123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60" y="0"/>
            <a:ext cx="12388241" cy="7027101"/>
          </a:xfrm>
          <a:prstGeom prst="rect">
            <a:avLst/>
          </a:prstGeom>
        </p:spPr>
      </p:pic>
    </p:spTree>
    <p:extLst>
      <p:ext uri="{BB962C8B-B14F-4D97-AF65-F5344CB8AC3E}">
        <p14:creationId xmlns:p14="http://schemas.microsoft.com/office/powerpoint/2010/main" val="144975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5D605D-8388-1282-4330-2DC971785AE0}"/>
              </a:ext>
            </a:extLst>
          </p:cNvPr>
          <p:cNvSpPr>
            <a:spLocks noGrp="1"/>
          </p:cNvSpPr>
          <p:nvPr>
            <p:ph type="title"/>
          </p:nvPr>
        </p:nvSpPr>
        <p:spPr>
          <a:xfrm>
            <a:off x="363255" y="0"/>
            <a:ext cx="10990545" cy="6450904"/>
          </a:xfrm>
        </p:spPr>
        <p:txBody>
          <a:bodyPr>
            <a:normAutofit/>
          </a:bodyPr>
          <a:lstStyle/>
          <a:p>
            <a:pPr>
              <a:lnSpc>
                <a:spcPct val="150000"/>
              </a:lnSpc>
            </a:pPr>
            <a:r>
              <a:rPr lang="en-US" sz="3600" b="1" i="0" u="none" strike="noStrike" baseline="0" dirty="0">
                <a:latin typeface="Times New Roman" panose="02020603050405020304" pitchFamily="18" charset="0"/>
                <a:cs typeface="Times New Roman" panose="02020603050405020304" pitchFamily="18" charset="0"/>
              </a:rPr>
              <a:t>Basic Retrieval Queries in SQL</a:t>
            </a:r>
            <a:br>
              <a:rPr lang="en-US" sz="2800" b="0" i="0" u="none" strike="noStrike" baseline="0" dirty="0">
                <a:latin typeface="Times New Roman" panose="02020603050405020304" pitchFamily="18" charset="0"/>
                <a:cs typeface="Times New Roman" panose="02020603050405020304" pitchFamily="18" charset="0"/>
              </a:rPr>
            </a:br>
            <a:r>
              <a:rPr lang="en-US" sz="2800" b="0" i="0" u="none" strike="noStrike" baseline="0" dirty="0">
                <a:latin typeface="Times New Roman" panose="02020603050405020304" pitchFamily="18" charset="0"/>
                <a:cs typeface="Times New Roman" panose="02020603050405020304" pitchFamily="18" charset="0"/>
              </a:rPr>
              <a:t>SQL has one basic statement for retrieving information from a database: the SELECT statement.</a:t>
            </a:r>
            <a:br>
              <a:rPr lang="en-US" sz="2800" b="0" i="0" u="none" strike="noStrike" baseline="0" dirty="0">
                <a:latin typeface="Times New Roman" panose="02020603050405020304" pitchFamily="18" charset="0"/>
                <a:cs typeface="Times New Roman" panose="02020603050405020304" pitchFamily="18" charset="0"/>
              </a:rPr>
            </a:br>
            <a:br>
              <a:rPr lang="en-US" sz="2800" b="0" i="0" u="none" strike="noStrike" baseline="0" dirty="0">
                <a:latin typeface="Times New Roman" panose="02020603050405020304" pitchFamily="18" charset="0"/>
                <a:cs typeface="Times New Roman" panose="02020603050405020304" pitchFamily="18" charset="0"/>
              </a:rPr>
            </a:br>
            <a:r>
              <a:rPr lang="en-US" sz="2800" b="1" i="0" u="none" strike="noStrike" baseline="0" dirty="0">
                <a:latin typeface="Times New Roman" panose="02020603050405020304" pitchFamily="18" charset="0"/>
                <a:cs typeface="Times New Roman" panose="02020603050405020304" pitchFamily="18" charset="0"/>
              </a:rPr>
              <a:t>The SELECT-FROM-WHERE Structure of Basic SQL Queries</a:t>
            </a:r>
            <a:br>
              <a:rPr lang="en-US" sz="2800" b="1" i="0" u="none" strike="noStrike" baseline="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SELECT: </a:t>
            </a:r>
            <a:r>
              <a:rPr lang="en-IN" sz="2800" dirty="0">
                <a:latin typeface="Times New Roman" panose="02020603050405020304" pitchFamily="18" charset="0"/>
                <a:cs typeface="Times New Roman" panose="02020603050405020304" pitchFamily="18" charset="0"/>
              </a:rPr>
              <a:t>choose columns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FROM: </a:t>
            </a:r>
            <a:r>
              <a:rPr lang="en-IN" sz="2800" dirty="0">
                <a:latin typeface="Times New Roman" panose="02020603050405020304" pitchFamily="18" charset="0"/>
                <a:cs typeface="Times New Roman" panose="02020603050405020304" pitchFamily="18" charset="0"/>
              </a:rPr>
              <a:t>identify tables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WHERE: </a:t>
            </a:r>
            <a:r>
              <a:rPr lang="en-IN" sz="2800" dirty="0">
                <a:latin typeface="Times New Roman" panose="02020603050405020304" pitchFamily="18" charset="0"/>
                <a:cs typeface="Times New Roman" panose="02020603050405020304" pitchFamily="18" charset="0"/>
              </a:rPr>
              <a:t>filter rows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DISTINCT: </a:t>
            </a:r>
            <a:r>
              <a:rPr lang="en-IN" sz="2800" dirty="0">
                <a:latin typeface="Times New Roman" panose="02020603050405020304" pitchFamily="18" charset="0"/>
                <a:cs typeface="Times New Roman" panose="02020603050405020304" pitchFamily="18" charset="0"/>
              </a:rPr>
              <a:t>eliminate duplicate</a:t>
            </a:r>
          </a:p>
        </p:txBody>
      </p:sp>
    </p:spTree>
    <p:extLst>
      <p:ext uri="{BB962C8B-B14F-4D97-AF65-F5344CB8AC3E}">
        <p14:creationId xmlns:p14="http://schemas.microsoft.com/office/powerpoint/2010/main" val="422522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B47C-7B47-C01B-9D3F-D925EC0A0B6B}"/>
              </a:ext>
            </a:extLst>
          </p:cNvPr>
          <p:cNvSpPr>
            <a:spLocks noGrp="1"/>
          </p:cNvSpPr>
          <p:nvPr>
            <p:ph type="title"/>
          </p:nvPr>
        </p:nvSpPr>
        <p:spPr>
          <a:xfrm>
            <a:off x="838200" y="237996"/>
            <a:ext cx="10515600" cy="1027134"/>
          </a:xfrm>
        </p:spPr>
        <p:txBody>
          <a:bodyPr>
            <a:normAutofit/>
          </a:bodyPr>
          <a:lstStyle/>
          <a:p>
            <a:r>
              <a:rPr lang="en-IN" sz="4000" b="1" dirty="0">
                <a:latin typeface="Times New Roman" panose="02020603050405020304" pitchFamily="18" charset="0"/>
                <a:cs typeface="Times New Roman" panose="02020603050405020304" pitchFamily="18" charset="0"/>
              </a:rPr>
              <a:t>SELECT statement</a:t>
            </a:r>
          </a:p>
        </p:txBody>
      </p:sp>
      <p:sp>
        <p:nvSpPr>
          <p:cNvPr id="3" name="Content Placeholder 2">
            <a:extLst>
              <a:ext uri="{FF2B5EF4-FFF2-40B4-BE49-F238E27FC236}">
                <a16:creationId xmlns:a16="http://schemas.microsoft.com/office/drawing/2014/main" id="{71D670B4-9814-12D3-B3CA-52A8DAACF3E0}"/>
              </a:ext>
            </a:extLst>
          </p:cNvPr>
          <p:cNvSpPr>
            <a:spLocks noGrp="1"/>
          </p:cNvSpPr>
          <p:nvPr>
            <p:ph idx="1"/>
          </p:nvPr>
        </p:nvSpPr>
        <p:spPr>
          <a:xfrm>
            <a:off x="838200" y="1265130"/>
            <a:ext cx="10515600" cy="5251417"/>
          </a:xfrm>
        </p:spPr>
        <p:txBody>
          <a:bodyPr>
            <a:normAutofit lnSpcReduction="10000"/>
          </a:bodyPr>
          <a:lstStyle/>
          <a:p>
            <a:pPr marL="0" indent="0">
              <a:lnSpc>
                <a:spcPct val="150000"/>
              </a:lnSpc>
              <a:buNone/>
            </a:pPr>
            <a:r>
              <a:rPr lang="en-IN" dirty="0">
                <a:latin typeface="Times New Roman" panose="02020603050405020304" pitchFamily="18" charset="0"/>
                <a:cs typeface="Times New Roman" panose="02020603050405020304" pitchFamily="18" charset="0"/>
              </a:rPr>
              <a:t>The SELECT statement is used to select data from a database.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pPr marL="0" indent="0">
              <a:lnSpc>
                <a:spcPct val="150000"/>
              </a:lnSpc>
              <a:buNone/>
            </a:pPr>
            <a:r>
              <a:rPr lang="en-IN" dirty="0">
                <a:latin typeface="Times New Roman" panose="02020603050405020304" pitchFamily="18" charset="0"/>
                <a:cs typeface="Times New Roman" panose="02020603050405020304" pitchFamily="18" charset="0"/>
              </a:rPr>
              <a:t>To select all the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 FROM </a:t>
            </a:r>
            <a:r>
              <a:rPr lang="en-IN" dirty="0" err="1">
                <a:latin typeface="Times New Roman" panose="02020603050405020304" pitchFamily="18" charset="0"/>
                <a:cs typeface="Times New Roman" panose="02020603050405020304" pitchFamily="18" charset="0"/>
              </a:rPr>
              <a:t>table_table</a:t>
            </a:r>
            <a:r>
              <a:rPr lang="en-IN" dirty="0">
                <a:latin typeface="Times New Roman" panose="02020603050405020304" pitchFamily="18" charset="0"/>
                <a:cs typeface="Times New Roman" panose="02020603050405020304" pitchFamily="18" charset="0"/>
              </a:rPr>
              <a:t>;</a:t>
            </a:r>
          </a:p>
          <a:p>
            <a:pPr marL="0" indent="0">
              <a:lnSpc>
                <a:spcPct val="150000"/>
              </a:lnSpc>
              <a:buNone/>
            </a:pPr>
            <a:r>
              <a:rPr lang="en-IN" sz="3600"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is used to select all data in the table that has been inserted.</a:t>
            </a:r>
          </a:p>
          <a:p>
            <a:pPr marL="0" indent="0">
              <a:lnSpc>
                <a:spcPct val="150000"/>
              </a:lnSpc>
              <a:buNone/>
            </a:pPr>
            <a:r>
              <a:rPr lang="en-IN" dirty="0">
                <a:latin typeface="Times New Roman" panose="02020603050405020304" pitchFamily="18" charset="0"/>
                <a:cs typeface="Times New Roman" panose="02020603050405020304" pitchFamily="18" charset="0"/>
              </a:rPr>
              <a:t>To select distinct/unique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DISTINCT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pPr marL="0" indent="0">
              <a:buNone/>
            </a:pPr>
            <a:endParaRPr lang="en-IN" dirty="0"/>
          </a:p>
        </p:txBody>
      </p:sp>
    </p:spTree>
    <p:extLst>
      <p:ext uri="{BB962C8B-B14F-4D97-AF65-F5344CB8AC3E}">
        <p14:creationId xmlns:p14="http://schemas.microsoft.com/office/powerpoint/2010/main" val="396099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24B6DE-1021-C386-D789-F218F959EFFE}"/>
              </a:ext>
            </a:extLst>
          </p:cNvPr>
          <p:cNvPicPr>
            <a:picLocks noGrp="1" noChangeAspect="1"/>
          </p:cNvPicPr>
          <p:nvPr>
            <p:ph idx="1"/>
          </p:nvPr>
        </p:nvPicPr>
        <p:blipFill>
          <a:blip r:embed="rId2"/>
          <a:stretch>
            <a:fillRect/>
          </a:stretch>
        </p:blipFill>
        <p:spPr>
          <a:xfrm>
            <a:off x="0" y="0"/>
            <a:ext cx="11959771" cy="6705599"/>
          </a:xfrm>
        </p:spPr>
      </p:pic>
    </p:spTree>
    <p:extLst>
      <p:ext uri="{BB962C8B-B14F-4D97-AF65-F5344CB8AC3E}">
        <p14:creationId xmlns:p14="http://schemas.microsoft.com/office/powerpoint/2010/main" val="2183633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8C1B-EC79-4BEA-6A94-68EED93E931D}"/>
              </a:ext>
            </a:extLst>
          </p:cNvPr>
          <p:cNvSpPr>
            <a:spLocks noGrp="1"/>
          </p:cNvSpPr>
          <p:nvPr>
            <p:ph type="title"/>
          </p:nvPr>
        </p:nvSpPr>
        <p:spPr>
          <a:xfrm>
            <a:off x="339365" y="1"/>
            <a:ext cx="11014435" cy="904972"/>
          </a:xfrm>
        </p:spPr>
        <p:txBody>
          <a:bodyPr>
            <a:normAutofit/>
          </a:bodyPr>
          <a:lstStyle/>
          <a:p>
            <a:r>
              <a:rPr lang="en-IN" b="1" dirty="0">
                <a:latin typeface="Times New Roman" panose="02020603050405020304" pitchFamily="18" charset="0"/>
                <a:cs typeface="Times New Roman" panose="02020603050405020304" pitchFamily="18" charset="0"/>
              </a:rPr>
              <a:t>Alias of an Attribute</a:t>
            </a:r>
          </a:p>
        </p:txBody>
      </p:sp>
      <p:sp>
        <p:nvSpPr>
          <p:cNvPr id="3" name="Content Placeholder 2">
            <a:extLst>
              <a:ext uri="{FF2B5EF4-FFF2-40B4-BE49-F238E27FC236}">
                <a16:creationId xmlns:a16="http://schemas.microsoft.com/office/drawing/2014/main" id="{D1786B06-0ACD-E825-CB98-82D3C9D16F4C}"/>
              </a:ext>
            </a:extLst>
          </p:cNvPr>
          <p:cNvSpPr>
            <a:spLocks noGrp="1"/>
          </p:cNvSpPr>
          <p:nvPr>
            <p:ph sz="half" idx="1"/>
          </p:nvPr>
        </p:nvSpPr>
        <p:spPr>
          <a:xfrm>
            <a:off x="141402" y="1046375"/>
            <a:ext cx="5954598" cy="5130588"/>
          </a:xfrm>
        </p:spPr>
        <p:txBody>
          <a:bodyPr/>
          <a:lstStyle/>
          <a:p>
            <a:pPr>
              <a:lnSpc>
                <a:spcPct val="150000"/>
              </a:lnSpc>
            </a:pPr>
            <a:r>
              <a:rPr lang="en-IN" dirty="0">
                <a:latin typeface="Times New Roman" panose="02020603050405020304" pitchFamily="18" charset="0"/>
                <a:cs typeface="Times New Roman" panose="02020603050405020304" pitchFamily="18" charset="0"/>
              </a:rPr>
              <a:t>Alias is also know as Renaming.</a:t>
            </a:r>
          </a:p>
          <a:p>
            <a:pPr>
              <a:lnSpc>
                <a:spcPct val="150000"/>
              </a:lnSpc>
            </a:pPr>
            <a:r>
              <a:rPr lang="en-US" dirty="0">
                <a:latin typeface="Times New Roman" panose="02020603050405020304" pitchFamily="18" charset="0"/>
                <a:cs typeface="Times New Roman" panose="02020603050405020304" pitchFamily="18" charset="0"/>
              </a:rPr>
              <a:t>Aliasing an attribute, in various contexts, means defining an alternative name or mapping for an attribute.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D6AA7B-D8E0-4AC1-8514-A98621D05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226" y="904973"/>
            <a:ext cx="5666388" cy="5674936"/>
          </a:xfrm>
          <a:prstGeom prst="rect">
            <a:avLst/>
          </a:prstGeom>
        </p:spPr>
      </p:pic>
    </p:spTree>
    <p:extLst>
      <p:ext uri="{BB962C8B-B14F-4D97-AF65-F5344CB8AC3E}">
        <p14:creationId xmlns:p14="http://schemas.microsoft.com/office/powerpoint/2010/main" val="112363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15FA-3B30-4445-EB19-27B8AD608EC8}"/>
              </a:ext>
            </a:extLst>
          </p:cNvPr>
          <p:cNvSpPr>
            <a:spLocks noGrp="1"/>
          </p:cNvSpPr>
          <p:nvPr>
            <p:ph type="title"/>
          </p:nvPr>
        </p:nvSpPr>
        <p:spPr>
          <a:xfrm>
            <a:off x="520861" y="150471"/>
            <a:ext cx="10832939" cy="960699"/>
          </a:xfrm>
        </p:spPr>
        <p:txBody>
          <a:bodyPr/>
          <a:lstStyle/>
          <a:p>
            <a:r>
              <a:rPr lang="en-IN" b="1" dirty="0">
                <a:latin typeface="Times New Roman" panose="02020603050405020304" pitchFamily="18" charset="0"/>
                <a:cs typeface="Times New Roman" panose="02020603050405020304" pitchFamily="18" charset="0"/>
              </a:rPr>
              <a:t>SQL</a:t>
            </a:r>
          </a:p>
        </p:txBody>
      </p:sp>
      <p:sp>
        <p:nvSpPr>
          <p:cNvPr id="3" name="Content Placeholder 2">
            <a:extLst>
              <a:ext uri="{FF2B5EF4-FFF2-40B4-BE49-F238E27FC236}">
                <a16:creationId xmlns:a16="http://schemas.microsoft.com/office/drawing/2014/main" id="{F81FAA16-2ACA-E38A-373C-AA70849DFFD7}"/>
              </a:ext>
            </a:extLst>
          </p:cNvPr>
          <p:cNvSpPr>
            <a:spLocks noGrp="1"/>
          </p:cNvSpPr>
          <p:nvPr>
            <p:ph idx="1"/>
          </p:nvPr>
        </p:nvSpPr>
        <p:spPr>
          <a:xfrm>
            <a:off x="398361" y="1111170"/>
            <a:ext cx="10832939" cy="5023412"/>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uses the terms table, row, and column for the formal relational model terms relation, tuple, (</a:t>
            </a:r>
            <a:r>
              <a:rPr lang="en-US" dirty="0">
                <a:latin typeface="Times New Roman" panose="02020603050405020304" pitchFamily="18" charset="0"/>
                <a:cs typeface="Times New Roman" panose="02020603050405020304" pitchFamily="18" charset="0"/>
              </a:rPr>
              <a:t>a single row or record in a database table) </a:t>
            </a:r>
            <a:r>
              <a:rPr lang="en-US" b="0" i="0" u="none" strike="noStrike" baseline="0" dirty="0">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attribute, respectively. The main SQL command for data definition is the CREATE statement, which can be used to create schemas, tables (relations), domains (a data type that’s defined with constraints) , views, assertions(Assertions are used to ensure data integrity and prevent invalid data entry) and triggers.</a:t>
            </a:r>
          </a:p>
          <a:p>
            <a:endParaRPr lang="en-IN" dirty="0"/>
          </a:p>
        </p:txBody>
      </p:sp>
    </p:spTree>
    <p:extLst>
      <p:ext uri="{BB962C8B-B14F-4D97-AF65-F5344CB8AC3E}">
        <p14:creationId xmlns:p14="http://schemas.microsoft.com/office/powerpoint/2010/main" val="600273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BA45C6-5C94-A5D9-00D1-C141EFEE3E3B}"/>
              </a:ext>
            </a:extLst>
          </p:cNvPr>
          <p:cNvPicPr>
            <a:picLocks noGrp="1" noChangeAspect="1"/>
          </p:cNvPicPr>
          <p:nvPr>
            <p:ph idx="1"/>
          </p:nvPr>
        </p:nvPicPr>
        <p:blipFill>
          <a:blip r:embed="rId2"/>
          <a:stretch>
            <a:fillRect/>
          </a:stretch>
        </p:blipFill>
        <p:spPr>
          <a:xfrm>
            <a:off x="134850" y="126499"/>
            <a:ext cx="5697199" cy="4411621"/>
          </a:xfrm>
        </p:spPr>
      </p:pic>
      <p:pic>
        <p:nvPicPr>
          <p:cNvPr id="7" name="Picture 6">
            <a:extLst>
              <a:ext uri="{FF2B5EF4-FFF2-40B4-BE49-F238E27FC236}">
                <a16:creationId xmlns:a16="http://schemas.microsoft.com/office/drawing/2014/main" id="{9CE66A8E-0901-74DB-E0D2-CBAB533206C2}"/>
              </a:ext>
            </a:extLst>
          </p:cNvPr>
          <p:cNvPicPr>
            <a:picLocks noChangeAspect="1"/>
          </p:cNvPicPr>
          <p:nvPr/>
        </p:nvPicPr>
        <p:blipFill>
          <a:blip r:embed="rId3"/>
          <a:stretch>
            <a:fillRect/>
          </a:stretch>
        </p:blipFill>
        <p:spPr>
          <a:xfrm>
            <a:off x="6242304" y="2467913"/>
            <a:ext cx="5619758" cy="4140413"/>
          </a:xfrm>
          <a:prstGeom prst="rect">
            <a:avLst/>
          </a:prstGeom>
        </p:spPr>
      </p:pic>
    </p:spTree>
    <p:extLst>
      <p:ext uri="{BB962C8B-B14F-4D97-AF65-F5344CB8AC3E}">
        <p14:creationId xmlns:p14="http://schemas.microsoft.com/office/powerpoint/2010/main" val="284429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7A2551-1EF7-D54F-8E6B-7CC7902498A4}"/>
              </a:ext>
            </a:extLst>
          </p:cNvPr>
          <p:cNvPicPr>
            <a:picLocks noGrp="1" noChangeAspect="1"/>
          </p:cNvPicPr>
          <p:nvPr>
            <p:ph idx="1"/>
          </p:nvPr>
        </p:nvPicPr>
        <p:blipFill>
          <a:blip r:embed="rId2"/>
          <a:stretch>
            <a:fillRect/>
          </a:stretch>
        </p:blipFill>
        <p:spPr>
          <a:xfrm>
            <a:off x="2158738" y="716437"/>
            <a:ext cx="7965650" cy="5202655"/>
          </a:xfrm>
        </p:spPr>
      </p:pic>
    </p:spTree>
    <p:extLst>
      <p:ext uri="{BB962C8B-B14F-4D97-AF65-F5344CB8AC3E}">
        <p14:creationId xmlns:p14="http://schemas.microsoft.com/office/powerpoint/2010/main" val="3781623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85AB9-22C6-069E-72D9-3225E4EDA911}"/>
              </a:ext>
            </a:extLst>
          </p:cNvPr>
          <p:cNvSpPr>
            <a:spLocks noGrp="1"/>
          </p:cNvSpPr>
          <p:nvPr>
            <p:ph idx="1"/>
          </p:nvPr>
        </p:nvSpPr>
        <p:spPr>
          <a:xfrm>
            <a:off x="377071" y="103695"/>
            <a:ext cx="11265031" cy="6570482"/>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Renaming and having an alias for a table are completely different things.</a:t>
            </a:r>
          </a:p>
          <a:p>
            <a:pPr>
              <a:lnSpc>
                <a:spcPct val="150000"/>
              </a:lnSpc>
            </a:pPr>
            <a:r>
              <a:rPr lang="en-US" dirty="0">
                <a:latin typeface="Times New Roman" panose="02020603050405020304" pitchFamily="18" charset="0"/>
                <a:cs typeface="Times New Roman" panose="02020603050405020304" pitchFamily="18" charset="0"/>
              </a:rPr>
              <a:t>Renaming will change the name of the table in the database, and the table will forever be referenced by that new name.</a:t>
            </a:r>
          </a:p>
          <a:p>
            <a:pPr>
              <a:lnSpc>
                <a:spcPct val="150000"/>
              </a:lnSpc>
            </a:pPr>
            <a:r>
              <a:rPr lang="en-US" dirty="0">
                <a:latin typeface="Times New Roman" panose="02020603050405020304" pitchFamily="18" charset="0"/>
                <a:cs typeface="Times New Roman" panose="02020603050405020304" pitchFamily="18" charset="0"/>
              </a:rPr>
              <a:t>ALTER RENAME TABLE {</a:t>
            </a:r>
            <a:r>
              <a:rPr lang="en-US" dirty="0" err="1">
                <a:latin typeface="Times New Roman" panose="02020603050405020304" pitchFamily="18" charset="0"/>
                <a:cs typeface="Times New Roman" panose="02020603050405020304" pitchFamily="18" charset="0"/>
              </a:rPr>
              <a:t>tbl_name</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new_tbl_name</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An alias however, is a sort of placeholder.</a:t>
            </a:r>
          </a:p>
          <a:p>
            <a:pPr>
              <a:lnSpc>
                <a:spcPct val="150000"/>
              </a:lnSpc>
            </a:pPr>
            <a:r>
              <a:rPr lang="en-US" dirty="0">
                <a:latin typeface="Times New Roman" panose="02020603050405020304" pitchFamily="18" charset="0"/>
                <a:cs typeface="Times New Roman" panose="02020603050405020304" pitchFamily="18" charset="0"/>
              </a:rPr>
              <a:t> SELECT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AS Name FROM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 When you run this query, it will return you a column of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from the table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 - but the column in the display only will be names as Name.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0999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011F-4B10-FD76-31C2-D2EEF9D90F92}"/>
              </a:ext>
            </a:extLst>
          </p:cNvPr>
          <p:cNvSpPr>
            <a:spLocks noGrp="1"/>
          </p:cNvSpPr>
          <p:nvPr>
            <p:ph type="title"/>
          </p:nvPr>
        </p:nvSpPr>
        <p:spPr>
          <a:xfrm>
            <a:off x="329938" y="127262"/>
            <a:ext cx="11283885" cy="966247"/>
          </a:xfrm>
        </p:spPr>
        <p:txBody>
          <a:bodyPr>
            <a:normAutofit fontScale="90000"/>
          </a:bodyPr>
          <a:lstStyle/>
          <a:p>
            <a:r>
              <a:rPr lang="en-IN" sz="3200" b="1" dirty="0">
                <a:latin typeface="Times New Roman" panose="02020603050405020304" pitchFamily="18" charset="0"/>
                <a:cs typeface="Times New Roman" panose="02020603050405020304" pitchFamily="18" charset="0"/>
              </a:rPr>
              <a:t>Ambiguous Attribute names ,Aliasing, Renaming and Tuple Variables</a:t>
            </a:r>
          </a:p>
        </p:txBody>
      </p:sp>
      <p:sp>
        <p:nvSpPr>
          <p:cNvPr id="3" name="Content Placeholder 2">
            <a:extLst>
              <a:ext uri="{FF2B5EF4-FFF2-40B4-BE49-F238E27FC236}">
                <a16:creationId xmlns:a16="http://schemas.microsoft.com/office/drawing/2014/main" id="{E97A52C7-D4A3-2ADA-0304-B38416C71B86}"/>
              </a:ext>
            </a:extLst>
          </p:cNvPr>
          <p:cNvSpPr>
            <a:spLocks noGrp="1"/>
          </p:cNvSpPr>
          <p:nvPr>
            <p:ph idx="1"/>
          </p:nvPr>
        </p:nvSpPr>
        <p:spPr>
          <a:xfrm>
            <a:off x="414780" y="1093509"/>
            <a:ext cx="10727703" cy="5637229"/>
          </a:xfrm>
        </p:spPr>
        <p:txBody>
          <a:bodyPr>
            <a:normAutofit/>
          </a:bodyPr>
          <a:lstStyle/>
          <a:p>
            <a:pPr>
              <a:lnSpc>
                <a:spcPct val="150000"/>
              </a:lnSpc>
            </a:pPr>
            <a:r>
              <a:rPr lang="en-US" b="1" dirty="0">
                <a:latin typeface="Times New Roman" panose="02020603050405020304" pitchFamily="18" charset="0"/>
                <a:cs typeface="Times New Roman" panose="02020603050405020304" pitchFamily="18" charset="0"/>
              </a:rPr>
              <a:t>Tuple Variables</a:t>
            </a:r>
          </a:p>
          <a:p>
            <a:pPr marL="0" indent="0">
              <a:lnSpc>
                <a:spcPct val="150000"/>
              </a:lnSpc>
              <a:buNone/>
            </a:pPr>
            <a:r>
              <a:rPr lang="en-US" dirty="0">
                <a:latin typeface="Times New Roman" panose="02020603050405020304" pitchFamily="18" charset="0"/>
                <a:cs typeface="Times New Roman" panose="02020603050405020304" pitchFamily="18" charset="0"/>
              </a:rPr>
              <a:t>Tuple variables are used in databases to hold multiple values in a single variable. They are often used to group related data together.</a:t>
            </a:r>
          </a:p>
          <a:p>
            <a:pPr>
              <a:lnSpc>
                <a:spcPct val="150000"/>
              </a:lnSpc>
            </a:pPr>
            <a:r>
              <a:rPr lang="en-US" b="1" dirty="0">
                <a:latin typeface="Times New Roman" panose="02020603050405020304" pitchFamily="18" charset="0"/>
                <a:cs typeface="Times New Roman" panose="02020603050405020304" pitchFamily="18" charset="0"/>
              </a:rPr>
              <a:t>Attribute Names</a:t>
            </a:r>
          </a:p>
          <a:p>
            <a:pPr marL="0" indent="0">
              <a:lnSpc>
                <a:spcPct val="150000"/>
              </a:lnSpc>
              <a:buNone/>
            </a:pPr>
            <a:r>
              <a:rPr lang="en-US" dirty="0">
                <a:latin typeface="Times New Roman" panose="02020603050405020304" pitchFamily="18" charset="0"/>
                <a:cs typeface="Times New Roman" panose="02020603050405020304" pitchFamily="18" charset="0"/>
              </a:rPr>
              <a:t>In databases, attribute names refer to the names given to the columns or fields in a table. These names help identify and differentiate the data stored in the table.</a:t>
            </a:r>
          </a:p>
        </p:txBody>
      </p:sp>
    </p:spTree>
    <p:extLst>
      <p:ext uri="{BB962C8B-B14F-4D97-AF65-F5344CB8AC3E}">
        <p14:creationId xmlns:p14="http://schemas.microsoft.com/office/powerpoint/2010/main" val="146801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5636C-624C-8593-CF2F-241A62B11803}"/>
              </a:ext>
            </a:extLst>
          </p:cNvPr>
          <p:cNvSpPr>
            <a:spLocks noGrp="1"/>
          </p:cNvSpPr>
          <p:nvPr>
            <p:ph idx="1"/>
          </p:nvPr>
        </p:nvSpPr>
        <p:spPr>
          <a:xfrm>
            <a:off x="622169" y="405353"/>
            <a:ext cx="10731631" cy="6099141"/>
          </a:xfrm>
        </p:spPr>
        <p:txBody>
          <a:bodyPr>
            <a:normAutofit lnSpcReduction="10000"/>
          </a:bodyPr>
          <a:lstStyle/>
          <a:p>
            <a:pPr algn="just">
              <a:lnSpc>
                <a:spcPct val="150000"/>
              </a:lnSpc>
            </a:pPr>
            <a:r>
              <a:rPr lang="en-US" b="1" dirty="0">
                <a:latin typeface="Times New Roman" panose="02020603050405020304" pitchFamily="18" charset="0"/>
                <a:cs typeface="Times New Roman" panose="02020603050405020304" pitchFamily="18" charset="0"/>
              </a:rPr>
              <a:t>Aliasing and Renaming</a:t>
            </a:r>
          </a:p>
          <a:p>
            <a:pPr marL="0" indent="0" algn="just">
              <a:lnSpc>
                <a:spcPct val="150000"/>
              </a:lnSpc>
              <a:buNone/>
            </a:pPr>
            <a:r>
              <a:rPr lang="en-US" dirty="0">
                <a:latin typeface="Times New Roman" panose="02020603050405020304" pitchFamily="18" charset="0"/>
                <a:cs typeface="Times New Roman" panose="02020603050405020304" pitchFamily="18" charset="0"/>
              </a:rPr>
              <a:t>Aliasing and renaming are techniques used in databases to give different names to tables or columns in order to make the query or code more readable and understandable.</a:t>
            </a:r>
          </a:p>
          <a:p>
            <a:pPr algn="just">
              <a:lnSpc>
                <a:spcPct val="150000"/>
              </a:lnSpc>
            </a:pPr>
            <a:r>
              <a:rPr lang="en-US" b="1" dirty="0">
                <a:latin typeface="Times New Roman" panose="02020603050405020304" pitchFamily="18" charset="0"/>
                <a:cs typeface="Times New Roman" panose="02020603050405020304" pitchFamily="18" charset="0"/>
              </a:rPr>
              <a:t>Ambiguous Attribute Names</a:t>
            </a:r>
          </a:p>
          <a:p>
            <a:pPr marL="0" indent="0" algn="just">
              <a:lnSpc>
                <a:spcPct val="150000"/>
              </a:lnSpc>
              <a:buNone/>
            </a:pPr>
            <a:r>
              <a:rPr lang="en-US" dirty="0">
                <a:latin typeface="Times New Roman" panose="02020603050405020304" pitchFamily="18" charset="0"/>
                <a:cs typeface="Times New Roman" panose="02020603050405020304" pitchFamily="18" charset="0"/>
              </a:rPr>
              <a:t>Ambiguous attribute names occur when two or more tables contain columns with the same name. This can cause confusion and errors when writing queries, and aliases or renaming can be used to resolve the ambiguity</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087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674B-7057-FAFC-97CD-D8B87EF88654}"/>
              </a:ext>
            </a:extLst>
          </p:cNvPr>
          <p:cNvSpPr>
            <a:spLocks noGrp="1"/>
          </p:cNvSpPr>
          <p:nvPr>
            <p:ph type="title"/>
          </p:nvPr>
        </p:nvSpPr>
        <p:spPr>
          <a:xfrm>
            <a:off x="206829" y="1"/>
            <a:ext cx="11146971" cy="990599"/>
          </a:xfrm>
        </p:spPr>
        <p:txBody>
          <a:bodyPr>
            <a:normAutofit/>
          </a:bodyPr>
          <a:lstStyle/>
          <a:p>
            <a:r>
              <a:rPr lang="en-IN" sz="3600" b="1" dirty="0">
                <a:latin typeface="Times New Roman" panose="02020603050405020304" pitchFamily="18" charset="0"/>
                <a:cs typeface="Times New Roman" panose="02020603050405020304" pitchFamily="18" charset="0"/>
              </a:rPr>
              <a:t>Where Clause</a:t>
            </a:r>
          </a:p>
        </p:txBody>
      </p:sp>
      <p:sp>
        <p:nvSpPr>
          <p:cNvPr id="3" name="Content Placeholder 2">
            <a:extLst>
              <a:ext uri="{FF2B5EF4-FFF2-40B4-BE49-F238E27FC236}">
                <a16:creationId xmlns:a16="http://schemas.microsoft.com/office/drawing/2014/main" id="{7B971BD8-6BDD-3317-2778-3264E76332A6}"/>
              </a:ext>
            </a:extLst>
          </p:cNvPr>
          <p:cNvSpPr>
            <a:spLocks noGrp="1"/>
          </p:cNvSpPr>
          <p:nvPr>
            <p:ph sz="half" idx="1"/>
          </p:nvPr>
        </p:nvSpPr>
        <p:spPr>
          <a:xfrm>
            <a:off x="206829" y="783772"/>
            <a:ext cx="6019800" cy="6074228"/>
          </a:xfrm>
        </p:spPr>
        <p:txBody>
          <a:bodyPr>
            <a:noAutofit/>
          </a:bodyPr>
          <a:lstStyle/>
          <a:p>
            <a:pPr>
              <a:lnSpc>
                <a:spcPct val="100000"/>
              </a:lnSpc>
            </a:pPr>
            <a:r>
              <a:rPr lang="en-IN" dirty="0">
                <a:latin typeface="Times New Roman" panose="02020603050405020304" pitchFamily="18" charset="0"/>
                <a:cs typeface="Times New Roman" panose="02020603050405020304" pitchFamily="18" charset="0"/>
              </a:rPr>
              <a:t>The WHERE clause is used to filter records.</a:t>
            </a:r>
          </a:p>
          <a:p>
            <a:pPr>
              <a:lnSpc>
                <a:spcPct val="100000"/>
              </a:lnSpc>
            </a:pPr>
            <a:r>
              <a:rPr lang="en-IN" dirty="0">
                <a:latin typeface="Times New Roman" panose="02020603050405020304" pitchFamily="18" charset="0"/>
                <a:cs typeface="Times New Roman" panose="02020603050405020304" pitchFamily="18" charset="0"/>
              </a:rPr>
              <a:t>It is used to extract only those records that fulfil a specified condition </a:t>
            </a:r>
          </a:p>
          <a:p>
            <a:pPr>
              <a:lnSpc>
                <a:spcPct val="100000"/>
              </a:lnSpc>
            </a:pPr>
            <a:r>
              <a:rPr lang="en-IN" b="1" dirty="0">
                <a:latin typeface="Times New Roman" panose="02020603050405020304" pitchFamily="18" charset="0"/>
                <a:cs typeface="Times New Roman" panose="02020603050405020304" pitchFamily="18" charset="0"/>
              </a:rPr>
              <a:t>Syntax</a:t>
            </a:r>
          </a:p>
          <a:p>
            <a:pPr marL="0" indent="0">
              <a:lnSpc>
                <a:spcPct val="10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 WHERE CONDITION;</a:t>
            </a:r>
          </a:p>
          <a:p>
            <a:pPr>
              <a:lnSpc>
                <a:spcPct val="100000"/>
              </a:lnSpc>
            </a:pPr>
            <a:r>
              <a:rPr lang="en-IN" b="1" dirty="0">
                <a:latin typeface="Times New Roman" panose="02020603050405020304" pitchFamily="18" charset="0"/>
                <a:cs typeface="Times New Roman" panose="02020603050405020304" pitchFamily="18" charset="0"/>
              </a:rPr>
              <a:t>Example</a:t>
            </a:r>
          </a:p>
          <a:p>
            <a:pPr marL="0" indent="0">
              <a:lnSpc>
                <a:spcPct val="100000"/>
              </a:lnSpc>
              <a:buNone/>
            </a:pPr>
            <a:r>
              <a:rPr lang="en-IN" dirty="0">
                <a:latin typeface="Times New Roman" panose="02020603050405020304" pitchFamily="18" charset="0"/>
                <a:cs typeface="Times New Roman" panose="02020603050405020304" pitchFamily="18" charset="0"/>
              </a:rPr>
              <a:t>SELECT name FROM classroom WHERE grade=‘A’;</a:t>
            </a:r>
          </a:p>
          <a:p>
            <a:pPr marL="0" indent="0">
              <a:lnSpc>
                <a:spcPct val="100000"/>
              </a:lnSpc>
              <a:buNone/>
            </a:pPr>
            <a:r>
              <a:rPr lang="en-IN" dirty="0">
                <a:latin typeface="Times New Roman" panose="02020603050405020304" pitchFamily="18" charset="0"/>
                <a:cs typeface="Times New Roman" panose="02020603050405020304" pitchFamily="18" charset="0"/>
              </a:rPr>
              <a:t>In output we can see only students who are having grade A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sp>
        <p:nvSpPr>
          <p:cNvPr id="5" name="Content Placeholder 4">
            <a:extLst>
              <a:ext uri="{FF2B5EF4-FFF2-40B4-BE49-F238E27FC236}">
                <a16:creationId xmlns:a16="http://schemas.microsoft.com/office/drawing/2014/main" id="{1FA68E6A-72BC-D81D-2064-E176915FF43A}"/>
              </a:ext>
            </a:extLst>
          </p:cNvPr>
          <p:cNvSpPr>
            <a:spLocks noGrp="1"/>
          </p:cNvSpPr>
          <p:nvPr>
            <p:ph sz="half" idx="2"/>
          </p:nvPr>
        </p:nvSpPr>
        <p:spPr>
          <a:xfrm>
            <a:off x="6172200" y="1825625"/>
            <a:ext cx="6019800" cy="4351338"/>
          </a:xfrm>
        </p:spPr>
        <p:txBody>
          <a:bodyPr>
            <a:normAutofit/>
          </a:bodyPr>
          <a:lstStyle/>
          <a:p>
            <a:endParaRPr lang="en-IN" dirty="0"/>
          </a:p>
          <a:p>
            <a:endParaRPr lang="en-IN" dirty="0"/>
          </a:p>
          <a:p>
            <a:endParaRPr lang="en-IN" dirty="0"/>
          </a:p>
          <a:p>
            <a:pPr>
              <a:lnSpc>
                <a:spcPct val="150000"/>
              </a:lnSpc>
            </a:pPr>
            <a:r>
              <a:rPr lang="en-IN" dirty="0">
                <a:latin typeface="Times New Roman" panose="02020603050405020304" pitchFamily="18" charset="0"/>
                <a:cs typeface="Times New Roman" panose="02020603050405020304" pitchFamily="18" charset="0"/>
              </a:rPr>
              <a:t>SELECT * FROM employee WHERE </a:t>
            </a:r>
            <a:r>
              <a:rPr lang="en-IN" dirty="0" err="1">
                <a:latin typeface="Times New Roman" panose="02020603050405020304" pitchFamily="18" charset="0"/>
                <a:cs typeface="Times New Roman" panose="02020603050405020304" pitchFamily="18" charset="0"/>
              </a:rPr>
              <a:t>empname</a:t>
            </a:r>
            <a:r>
              <a:rPr lang="en-IN" dirty="0">
                <a:latin typeface="Times New Roman" panose="02020603050405020304" pitchFamily="18" charset="0"/>
                <a:cs typeface="Times New Roman" panose="02020603050405020304" pitchFamily="18" charset="0"/>
              </a:rPr>
              <a:t>=‘Ravi’;</a:t>
            </a:r>
          </a:p>
          <a:p>
            <a:pPr>
              <a:lnSpc>
                <a:spcPct val="150000"/>
              </a:lnSpc>
            </a:pPr>
            <a:r>
              <a:rPr lang="en-IN" b="1" dirty="0">
                <a:latin typeface="Times New Roman" panose="02020603050405020304" pitchFamily="18" charset="0"/>
                <a:cs typeface="Times New Roman" panose="02020603050405020304" pitchFamily="18" charset="0"/>
              </a:rPr>
              <a:t>OUPUT:</a:t>
            </a:r>
          </a:p>
          <a:p>
            <a:endParaRPr lang="en-IN" dirty="0"/>
          </a:p>
        </p:txBody>
      </p:sp>
      <p:graphicFrame>
        <p:nvGraphicFramePr>
          <p:cNvPr id="4" name="Table 3">
            <a:extLst>
              <a:ext uri="{FF2B5EF4-FFF2-40B4-BE49-F238E27FC236}">
                <a16:creationId xmlns:a16="http://schemas.microsoft.com/office/drawing/2014/main" id="{369A3BD3-BCFB-E02C-01B2-456A66200FA4}"/>
              </a:ext>
            </a:extLst>
          </p:cNvPr>
          <p:cNvGraphicFramePr>
            <a:graphicFrameLocks noGrp="1"/>
          </p:cNvGraphicFramePr>
          <p:nvPr>
            <p:extLst>
              <p:ext uri="{D42A27DB-BD31-4B8C-83A1-F6EECF244321}">
                <p14:modId xmlns:p14="http://schemas.microsoft.com/office/powerpoint/2010/main" val="3661467717"/>
              </p:ext>
            </p:extLst>
          </p:nvPr>
        </p:nvGraphicFramePr>
        <p:xfrm>
          <a:off x="7199086" y="681037"/>
          <a:ext cx="4992914" cy="2674666"/>
        </p:xfrm>
        <a:graphic>
          <a:graphicData uri="http://schemas.openxmlformats.org/drawingml/2006/table">
            <a:tbl>
              <a:tblPr firstRow="1" bandRow="1">
                <a:tableStyleId>{5C22544A-7EE6-4342-B048-85BDC9FD1C3A}</a:tableStyleId>
              </a:tblPr>
              <a:tblGrid>
                <a:gridCol w="1277257">
                  <a:extLst>
                    <a:ext uri="{9D8B030D-6E8A-4147-A177-3AD203B41FA5}">
                      <a16:colId xmlns:a16="http://schemas.microsoft.com/office/drawing/2014/main" val="3392442288"/>
                    </a:ext>
                  </a:extLst>
                </a:gridCol>
                <a:gridCol w="1857828">
                  <a:extLst>
                    <a:ext uri="{9D8B030D-6E8A-4147-A177-3AD203B41FA5}">
                      <a16:colId xmlns:a16="http://schemas.microsoft.com/office/drawing/2014/main" val="675912940"/>
                    </a:ext>
                  </a:extLst>
                </a:gridCol>
                <a:gridCol w="1857829">
                  <a:extLst>
                    <a:ext uri="{9D8B030D-6E8A-4147-A177-3AD203B41FA5}">
                      <a16:colId xmlns:a16="http://schemas.microsoft.com/office/drawing/2014/main" val="3197362394"/>
                    </a:ext>
                  </a:extLst>
                </a:gridCol>
              </a:tblGrid>
              <a:tr h="1011154">
                <a:tc>
                  <a:txBody>
                    <a:bodyPr/>
                    <a:lstStyle/>
                    <a:p>
                      <a:r>
                        <a:rPr lang="en-IN" sz="2800" dirty="0">
                          <a:latin typeface="Times New Roman" panose="02020603050405020304" pitchFamily="18" charset="0"/>
                          <a:cs typeface="Times New Roman" panose="02020603050405020304" pitchFamily="18" charset="0"/>
                        </a:rPr>
                        <a:t>empid</a:t>
                      </a:r>
                    </a:p>
                  </a:txBody>
                  <a:tcPr/>
                </a:tc>
                <a:tc>
                  <a:txBody>
                    <a:bodyPr/>
                    <a:lstStyle/>
                    <a:p>
                      <a:r>
                        <a:rPr lang="en-IN" sz="2800" dirty="0" err="1">
                          <a:latin typeface="Times New Roman" panose="02020603050405020304" pitchFamily="18" charset="0"/>
                          <a:cs typeface="Times New Roman" panose="02020603050405020304" pitchFamily="18" charset="0"/>
                        </a:rPr>
                        <a:t>empname</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a:latin typeface="Times New Roman" panose="02020603050405020304" pitchFamily="18" charset="0"/>
                          <a:cs typeface="Times New Roman" panose="02020603050405020304" pitchFamily="18" charset="0"/>
                        </a:rPr>
                        <a:t>salary</a:t>
                      </a:r>
                    </a:p>
                  </a:txBody>
                  <a:tcPr/>
                </a:tc>
                <a:extLst>
                  <a:ext uri="{0D108BD9-81ED-4DB2-BD59-A6C34878D82A}">
                    <a16:rowId xmlns:a16="http://schemas.microsoft.com/office/drawing/2014/main" val="1353016499"/>
                  </a:ext>
                </a:extLst>
              </a:tr>
              <a:tr h="554504">
                <a:tc>
                  <a:txBody>
                    <a:bodyPr/>
                    <a:lstStyle/>
                    <a:p>
                      <a:r>
                        <a:rPr lang="en-IN" sz="2800" dirty="0">
                          <a:latin typeface="Times New Roman" panose="02020603050405020304" pitchFamily="18" charset="0"/>
                          <a:cs typeface="Times New Roman" panose="02020603050405020304" pitchFamily="18" charset="0"/>
                        </a:rPr>
                        <a:t>E1</a:t>
                      </a:r>
                    </a:p>
                  </a:txBody>
                  <a:tcPr/>
                </a:tc>
                <a:tc>
                  <a:txBody>
                    <a:bodyPr/>
                    <a:lstStyle/>
                    <a:p>
                      <a:r>
                        <a:rPr lang="en-IN" sz="2800" dirty="0">
                          <a:latin typeface="Times New Roman" panose="02020603050405020304" pitchFamily="18" charset="0"/>
                          <a:cs typeface="Times New Roman" panose="02020603050405020304" pitchFamily="18" charset="0"/>
                        </a:rPr>
                        <a:t>Kishore</a:t>
                      </a:r>
                    </a:p>
                  </a:txBody>
                  <a:tcPr/>
                </a:tc>
                <a:tc>
                  <a:txBody>
                    <a:bodyPr/>
                    <a:lstStyle/>
                    <a:p>
                      <a:r>
                        <a:rPr lang="en-IN" sz="2800" dirty="0">
                          <a:latin typeface="Times New Roman" panose="02020603050405020304" pitchFamily="18" charset="0"/>
                          <a:cs typeface="Times New Roman" panose="02020603050405020304" pitchFamily="18" charset="0"/>
                        </a:rPr>
                        <a:t>12000</a:t>
                      </a:r>
                    </a:p>
                  </a:txBody>
                  <a:tcPr/>
                </a:tc>
                <a:extLst>
                  <a:ext uri="{0D108BD9-81ED-4DB2-BD59-A6C34878D82A}">
                    <a16:rowId xmlns:a16="http://schemas.microsoft.com/office/drawing/2014/main" val="3117722237"/>
                  </a:ext>
                </a:extLst>
              </a:tr>
              <a:tr h="554504">
                <a:tc>
                  <a:txBody>
                    <a:bodyPr/>
                    <a:lstStyle/>
                    <a:p>
                      <a:r>
                        <a:rPr lang="en-IN" sz="2800" dirty="0">
                          <a:latin typeface="Times New Roman" panose="02020603050405020304" pitchFamily="18" charset="0"/>
                          <a:cs typeface="Times New Roman" panose="02020603050405020304" pitchFamily="18" charset="0"/>
                        </a:rPr>
                        <a:t>E2</a:t>
                      </a:r>
                    </a:p>
                  </a:txBody>
                  <a:tcPr/>
                </a:tc>
                <a:tc>
                  <a:txBody>
                    <a:bodyPr/>
                    <a:lstStyle/>
                    <a:p>
                      <a:r>
                        <a:rPr lang="en-IN" sz="2800" dirty="0">
                          <a:latin typeface="Times New Roman" panose="02020603050405020304" pitchFamily="18" charset="0"/>
                          <a:cs typeface="Times New Roman" panose="02020603050405020304" pitchFamily="18" charset="0"/>
                        </a:rPr>
                        <a:t>Ravi</a:t>
                      </a:r>
                    </a:p>
                  </a:txBody>
                  <a:tcPr/>
                </a:tc>
                <a:tc>
                  <a:txBody>
                    <a:bodyPr/>
                    <a:lstStyle/>
                    <a:p>
                      <a:r>
                        <a:rPr lang="en-IN" sz="2800" dirty="0">
                          <a:latin typeface="Times New Roman" panose="02020603050405020304" pitchFamily="18" charset="0"/>
                          <a:cs typeface="Times New Roman" panose="02020603050405020304" pitchFamily="18" charset="0"/>
                        </a:rPr>
                        <a:t>18000</a:t>
                      </a:r>
                    </a:p>
                  </a:txBody>
                  <a:tcPr/>
                </a:tc>
                <a:extLst>
                  <a:ext uri="{0D108BD9-81ED-4DB2-BD59-A6C34878D82A}">
                    <a16:rowId xmlns:a16="http://schemas.microsoft.com/office/drawing/2014/main" val="2520195868"/>
                  </a:ext>
                </a:extLst>
              </a:tr>
              <a:tr h="554504">
                <a:tc>
                  <a:txBody>
                    <a:bodyPr/>
                    <a:lstStyle/>
                    <a:p>
                      <a:r>
                        <a:rPr lang="en-IN" sz="2800" dirty="0">
                          <a:latin typeface="Times New Roman" panose="02020603050405020304" pitchFamily="18" charset="0"/>
                          <a:cs typeface="Times New Roman" panose="02020603050405020304" pitchFamily="18" charset="0"/>
                        </a:rPr>
                        <a:t>E3</a:t>
                      </a:r>
                    </a:p>
                  </a:txBody>
                  <a:tcPr/>
                </a:tc>
                <a:tc>
                  <a:txBody>
                    <a:bodyPr/>
                    <a:lstStyle/>
                    <a:p>
                      <a:r>
                        <a:rPr lang="en-IN" sz="2800" dirty="0">
                          <a:latin typeface="Times New Roman" panose="02020603050405020304" pitchFamily="18" charset="0"/>
                          <a:cs typeface="Times New Roman" panose="02020603050405020304" pitchFamily="18" charset="0"/>
                        </a:rPr>
                        <a:t>Sudha</a:t>
                      </a:r>
                    </a:p>
                  </a:txBody>
                  <a:tcPr/>
                </a:tc>
                <a:tc>
                  <a:txBody>
                    <a:bodyPr/>
                    <a:lstStyle/>
                    <a:p>
                      <a:r>
                        <a:rPr lang="en-IN" sz="2800" dirty="0">
                          <a:latin typeface="Times New Roman" panose="02020603050405020304" pitchFamily="18" charset="0"/>
                          <a:cs typeface="Times New Roman" panose="02020603050405020304" pitchFamily="18" charset="0"/>
                        </a:rPr>
                        <a:t>12000</a:t>
                      </a:r>
                    </a:p>
                  </a:txBody>
                  <a:tcPr/>
                </a:tc>
                <a:extLst>
                  <a:ext uri="{0D108BD9-81ED-4DB2-BD59-A6C34878D82A}">
                    <a16:rowId xmlns:a16="http://schemas.microsoft.com/office/drawing/2014/main" val="3233401921"/>
                  </a:ext>
                </a:extLst>
              </a:tr>
            </a:tbl>
          </a:graphicData>
        </a:graphic>
      </p:graphicFrame>
      <p:graphicFrame>
        <p:nvGraphicFramePr>
          <p:cNvPr id="6" name="Table 5">
            <a:extLst>
              <a:ext uri="{FF2B5EF4-FFF2-40B4-BE49-F238E27FC236}">
                <a16:creationId xmlns:a16="http://schemas.microsoft.com/office/drawing/2014/main" id="{993AE9C2-3FDE-FCA1-D228-06AC0FB4DD2B}"/>
              </a:ext>
            </a:extLst>
          </p:cNvPr>
          <p:cNvGraphicFramePr>
            <a:graphicFrameLocks noGrp="1"/>
          </p:cNvGraphicFramePr>
          <p:nvPr>
            <p:extLst>
              <p:ext uri="{D42A27DB-BD31-4B8C-83A1-F6EECF244321}">
                <p14:modId xmlns:p14="http://schemas.microsoft.com/office/powerpoint/2010/main" val="1993756542"/>
              </p:ext>
            </p:extLst>
          </p:nvPr>
        </p:nvGraphicFramePr>
        <p:xfrm>
          <a:off x="7939314" y="5210629"/>
          <a:ext cx="4252686" cy="1647371"/>
        </p:xfrm>
        <a:graphic>
          <a:graphicData uri="http://schemas.openxmlformats.org/drawingml/2006/table">
            <a:tbl>
              <a:tblPr firstRow="1" bandRow="1">
                <a:tableStyleId>{5C22544A-7EE6-4342-B048-85BDC9FD1C3A}</a:tableStyleId>
              </a:tblPr>
              <a:tblGrid>
                <a:gridCol w="1208958">
                  <a:extLst>
                    <a:ext uri="{9D8B030D-6E8A-4147-A177-3AD203B41FA5}">
                      <a16:colId xmlns:a16="http://schemas.microsoft.com/office/drawing/2014/main" val="1671802969"/>
                    </a:ext>
                  </a:extLst>
                </a:gridCol>
                <a:gridCol w="1737442">
                  <a:extLst>
                    <a:ext uri="{9D8B030D-6E8A-4147-A177-3AD203B41FA5}">
                      <a16:colId xmlns:a16="http://schemas.microsoft.com/office/drawing/2014/main" val="3002497709"/>
                    </a:ext>
                  </a:extLst>
                </a:gridCol>
                <a:gridCol w="1306286">
                  <a:extLst>
                    <a:ext uri="{9D8B030D-6E8A-4147-A177-3AD203B41FA5}">
                      <a16:colId xmlns:a16="http://schemas.microsoft.com/office/drawing/2014/main" val="344227273"/>
                    </a:ext>
                  </a:extLst>
                </a:gridCol>
              </a:tblGrid>
              <a:tr h="966025">
                <a:tc>
                  <a:txBody>
                    <a:bodyPr/>
                    <a:lstStyle/>
                    <a:p>
                      <a:r>
                        <a:rPr lang="en-IN" sz="2800" dirty="0"/>
                        <a:t>empid</a:t>
                      </a:r>
                    </a:p>
                  </a:txBody>
                  <a:tcPr/>
                </a:tc>
                <a:tc>
                  <a:txBody>
                    <a:bodyPr/>
                    <a:lstStyle/>
                    <a:p>
                      <a:r>
                        <a:rPr lang="en-IN" sz="2800" dirty="0" err="1"/>
                        <a:t>empname</a:t>
                      </a:r>
                      <a:endParaRPr lang="en-IN" sz="2800" dirty="0"/>
                    </a:p>
                  </a:txBody>
                  <a:tcPr/>
                </a:tc>
                <a:tc>
                  <a:txBody>
                    <a:bodyPr/>
                    <a:lstStyle/>
                    <a:p>
                      <a:r>
                        <a:rPr lang="en-IN" sz="2800" dirty="0"/>
                        <a:t>salary</a:t>
                      </a:r>
                    </a:p>
                  </a:txBody>
                  <a:tcPr/>
                </a:tc>
                <a:extLst>
                  <a:ext uri="{0D108BD9-81ED-4DB2-BD59-A6C34878D82A}">
                    <a16:rowId xmlns:a16="http://schemas.microsoft.com/office/drawing/2014/main" val="838489022"/>
                  </a:ext>
                </a:extLst>
              </a:tr>
              <a:tr h="681346">
                <a:tc>
                  <a:txBody>
                    <a:bodyPr/>
                    <a:lstStyle/>
                    <a:p>
                      <a:r>
                        <a:rPr lang="en-IN" sz="2800" dirty="0"/>
                        <a:t>E2</a:t>
                      </a:r>
                    </a:p>
                  </a:txBody>
                  <a:tcPr/>
                </a:tc>
                <a:tc>
                  <a:txBody>
                    <a:bodyPr/>
                    <a:lstStyle/>
                    <a:p>
                      <a:r>
                        <a:rPr lang="en-IN" sz="2800" dirty="0"/>
                        <a:t>Ravi</a:t>
                      </a:r>
                    </a:p>
                  </a:txBody>
                  <a:tcPr/>
                </a:tc>
                <a:tc>
                  <a:txBody>
                    <a:bodyPr/>
                    <a:lstStyle/>
                    <a:p>
                      <a:r>
                        <a:rPr lang="en-IN" sz="2800" dirty="0"/>
                        <a:t>18000</a:t>
                      </a:r>
                    </a:p>
                  </a:txBody>
                  <a:tcPr/>
                </a:tc>
                <a:extLst>
                  <a:ext uri="{0D108BD9-81ED-4DB2-BD59-A6C34878D82A}">
                    <a16:rowId xmlns:a16="http://schemas.microsoft.com/office/drawing/2014/main" val="659803155"/>
                  </a:ext>
                </a:extLst>
              </a:tr>
            </a:tbl>
          </a:graphicData>
        </a:graphic>
      </p:graphicFrame>
    </p:spTree>
    <p:extLst>
      <p:ext uri="{BB962C8B-B14F-4D97-AF65-F5344CB8AC3E}">
        <p14:creationId xmlns:p14="http://schemas.microsoft.com/office/powerpoint/2010/main" val="135880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466A-27A7-49C3-1AE6-9AA75BF98BF0}"/>
              </a:ext>
            </a:extLst>
          </p:cNvPr>
          <p:cNvSpPr>
            <a:spLocks noGrp="1"/>
          </p:cNvSpPr>
          <p:nvPr>
            <p:ph type="title"/>
          </p:nvPr>
        </p:nvSpPr>
        <p:spPr>
          <a:xfrm>
            <a:off x="273377" y="2"/>
            <a:ext cx="11080423" cy="681036"/>
          </a:xfrm>
        </p:spPr>
        <p:txBody>
          <a:bodyPr>
            <a:normAutofit/>
          </a:bodyPr>
          <a:lstStyle/>
          <a:p>
            <a:r>
              <a:rPr lang="en-IN" sz="4000" b="1" dirty="0">
                <a:latin typeface="Times New Roman" panose="02020603050405020304" pitchFamily="18" charset="0"/>
                <a:cs typeface="Times New Roman" panose="02020603050405020304" pitchFamily="18" charset="0"/>
              </a:rPr>
              <a:t>Tables as sets in SQL</a:t>
            </a:r>
          </a:p>
        </p:txBody>
      </p:sp>
      <p:sp>
        <p:nvSpPr>
          <p:cNvPr id="6" name="Content Placeholder 5">
            <a:extLst>
              <a:ext uri="{FF2B5EF4-FFF2-40B4-BE49-F238E27FC236}">
                <a16:creationId xmlns:a16="http://schemas.microsoft.com/office/drawing/2014/main" id="{42C5C686-88C1-525A-383A-EFA696B5FA7F}"/>
              </a:ext>
            </a:extLst>
          </p:cNvPr>
          <p:cNvSpPr>
            <a:spLocks noGrp="1"/>
          </p:cNvSpPr>
          <p:nvPr>
            <p:ph idx="1"/>
          </p:nvPr>
        </p:nvSpPr>
        <p:spPr>
          <a:xfrm>
            <a:off x="358219" y="838986"/>
            <a:ext cx="11387579" cy="6019012"/>
          </a:xfrm>
        </p:spPr>
        <p:txBody>
          <a:bodyPr>
            <a:normAutofit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usually treats a table not as a set but rather as a multiset; duplicate tuples can appear more than once in a table, and in the result of a query. SQL does not automatically eliminate duplicate tuples in the results of queries, for the following reasons: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Duplicate elimination is an expensive operation. One way to implement it is to sort the tuples first and then eliminate duplicates.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user may want to see duplicate tuples in the result of a query.</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When an aggregate function is applied to tuples, in most cases we do not want to eliminate </a:t>
            </a:r>
            <a:r>
              <a:rPr lang="en-IN" b="0" i="0" u="none" strike="noStrike" baseline="0" dirty="0">
                <a:latin typeface="Times New Roman" panose="02020603050405020304" pitchFamily="18" charset="0"/>
                <a:cs typeface="Times New Roman" panose="02020603050405020304" pitchFamily="18" charset="0"/>
              </a:rPr>
              <a:t>duplicates.</a:t>
            </a:r>
          </a:p>
        </p:txBody>
      </p:sp>
    </p:spTree>
    <p:extLst>
      <p:ext uri="{BB962C8B-B14F-4D97-AF65-F5344CB8AC3E}">
        <p14:creationId xmlns:p14="http://schemas.microsoft.com/office/powerpoint/2010/main" val="2641497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3761E-55DA-89C6-0543-1DB47C889311}"/>
              </a:ext>
            </a:extLst>
          </p:cNvPr>
          <p:cNvSpPr>
            <a:spLocks noGrp="1"/>
          </p:cNvSpPr>
          <p:nvPr>
            <p:ph idx="1"/>
          </p:nvPr>
        </p:nvSpPr>
        <p:spPr>
          <a:xfrm>
            <a:off x="838200" y="725864"/>
            <a:ext cx="9898930" cy="5451099"/>
          </a:xfrm>
        </p:spPr>
        <p:txBody>
          <a:bodyPr/>
          <a:lstStyle/>
          <a:p>
            <a:pPr marL="0" indent="0">
              <a:lnSpc>
                <a:spcPct val="150000"/>
              </a:lnSpc>
              <a:buNone/>
            </a:pPr>
            <a:r>
              <a:rPr lang="en-US" b="0" i="0" u="none" strike="noStrike" baseline="0" dirty="0">
                <a:latin typeface="Times New Roman" panose="02020603050405020304" pitchFamily="18" charset="0"/>
                <a:cs typeface="Times New Roman" panose="02020603050405020304" pitchFamily="18" charset="0"/>
              </a:rPr>
              <a:t>If we do want to eliminate duplicate tuples from the result of an SQL query, we use the keyword </a:t>
            </a:r>
            <a:r>
              <a:rPr lang="en-US" b="1" i="0" u="none" strike="noStrike" baseline="0" dirty="0">
                <a:latin typeface="Times New Roman" panose="02020603050405020304" pitchFamily="18" charset="0"/>
                <a:cs typeface="Times New Roman" panose="02020603050405020304" pitchFamily="18" charset="0"/>
              </a:rPr>
              <a:t>DISTINCT</a:t>
            </a:r>
            <a:r>
              <a:rPr lang="en-US" b="0" i="0" u="none" strike="noStrike" baseline="0" dirty="0">
                <a:latin typeface="Times New Roman" panose="02020603050405020304" pitchFamily="18" charset="0"/>
                <a:cs typeface="Times New Roman" panose="02020603050405020304" pitchFamily="18" charset="0"/>
              </a:rPr>
              <a:t> in the SELECT clause, meaning that only distinct tuples should remain in the result.</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To select distinct/unique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DISTINCT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162640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03BB-B85A-69BC-9679-D20B2D954EDD}"/>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CEF3E3-39D5-E8AE-2D3E-CA6F2364DA00}"/>
              </a:ext>
            </a:extLst>
          </p:cNvPr>
          <p:cNvPicPr>
            <a:picLocks noGrp="1" noChangeAspect="1"/>
          </p:cNvPicPr>
          <p:nvPr>
            <p:ph idx="1"/>
          </p:nvPr>
        </p:nvPicPr>
        <p:blipFill>
          <a:blip r:embed="rId2"/>
          <a:stretch>
            <a:fillRect/>
          </a:stretch>
        </p:blipFill>
        <p:spPr>
          <a:xfrm>
            <a:off x="0" y="0"/>
            <a:ext cx="11959771" cy="6705599"/>
          </a:xfrm>
        </p:spPr>
      </p:pic>
    </p:spTree>
    <p:extLst>
      <p:ext uri="{BB962C8B-B14F-4D97-AF65-F5344CB8AC3E}">
        <p14:creationId xmlns:p14="http://schemas.microsoft.com/office/powerpoint/2010/main" val="230144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5A2E4-1634-95C4-51E4-75DB804C3287}"/>
              </a:ext>
            </a:extLst>
          </p:cNvPr>
          <p:cNvSpPr>
            <a:spLocks noGrp="1"/>
          </p:cNvSpPr>
          <p:nvPr>
            <p:ph idx="1"/>
          </p:nvPr>
        </p:nvSpPr>
        <p:spPr>
          <a:xfrm>
            <a:off x="838200" y="433634"/>
            <a:ext cx="10515600" cy="5743330"/>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has directly incorporated some of the set operations from mathematical set theory, which are also part of relational algebra. There are</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union (UNION)</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difference (EXCEPT) and</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intersection (INTERSECT)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91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2C51-1727-3FCA-45D8-73A593772F1B}"/>
              </a:ext>
            </a:extLst>
          </p:cNvPr>
          <p:cNvSpPr>
            <a:spLocks noGrp="1"/>
          </p:cNvSpPr>
          <p:nvPr>
            <p:ph type="title"/>
          </p:nvPr>
        </p:nvSpPr>
        <p:spPr>
          <a:xfrm>
            <a:off x="0" y="1"/>
            <a:ext cx="11353800" cy="763928"/>
          </a:xfrm>
        </p:spPr>
        <p:txBody>
          <a:bodyPr>
            <a:normAutofit/>
          </a:bodyPr>
          <a:lstStyle/>
          <a:p>
            <a:r>
              <a:rPr lang="en-US" sz="4000" b="1" i="0" u="none" strike="noStrike" baseline="0" dirty="0">
                <a:latin typeface="Times New Roman" panose="02020603050405020304" pitchFamily="18" charset="0"/>
                <a:cs typeface="Times New Roman" panose="02020603050405020304" pitchFamily="18" charset="0"/>
              </a:rPr>
              <a:t>Schema and Catalog Concepts in SQL</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FE9A15-5D3A-6494-8154-A0222157B9F2}"/>
              </a:ext>
            </a:extLst>
          </p:cNvPr>
          <p:cNvSpPr>
            <a:spLocks noGrp="1"/>
          </p:cNvSpPr>
          <p:nvPr>
            <p:ph idx="1"/>
          </p:nvPr>
        </p:nvSpPr>
        <p:spPr>
          <a:xfrm>
            <a:off x="-1" y="868101"/>
            <a:ext cx="11644133" cy="5989898"/>
          </a:xfrm>
        </p:spPr>
        <p:txBody>
          <a:bodyPr>
            <a:normAutofit fontScale="92500" lnSpcReduction="20000"/>
          </a:bodyPr>
          <a:lstStyle/>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An SQL schema is identified by a schema name, and includes an authorization identifier to indicate the user or account who owns the schema, as well as descriptors for each element in the schema. Schema elements include tables, constraints, views, domains, and other constructs (such as authorization grants) that describe the schema. A schema is created via </a:t>
            </a:r>
            <a:r>
              <a:rPr lang="en-IN" b="0" i="0" u="none" strike="noStrike" baseline="0" dirty="0">
                <a:latin typeface="Times New Roman" panose="02020603050405020304" pitchFamily="18" charset="0"/>
                <a:cs typeface="Times New Roman" panose="02020603050405020304" pitchFamily="18" charset="0"/>
              </a:rPr>
              <a:t>the CREATE SCHEMA statement .(</a:t>
            </a:r>
            <a:r>
              <a:rPr lang="en-IN" dirty="0">
                <a:latin typeface="Times New Roman" panose="02020603050405020304" pitchFamily="18" charset="0"/>
                <a:cs typeface="Times New Roman" panose="02020603050405020304" pitchFamily="18" charset="0"/>
              </a:rPr>
              <a:t>A list of </a:t>
            </a:r>
            <a:r>
              <a:rPr lang="en-IN" b="1" dirty="0">
                <a:latin typeface="Times New Roman" panose="02020603050405020304" pitchFamily="18" charset="0"/>
                <a:cs typeface="Times New Roman" panose="02020603050405020304" pitchFamily="18" charset="0"/>
              </a:rPr>
              <a:t>logical structures </a:t>
            </a:r>
            <a:r>
              <a:rPr lang="en-IN" dirty="0">
                <a:latin typeface="Times New Roman" panose="02020603050405020304" pitchFamily="18" charset="0"/>
                <a:cs typeface="Times New Roman" panose="02020603050405020304" pitchFamily="18" charset="0"/>
              </a:rPr>
              <a:t>of data is know as </a:t>
            </a:r>
            <a:r>
              <a:rPr lang="en-IN" b="1" dirty="0">
                <a:latin typeface="Times New Roman" panose="02020603050405020304" pitchFamily="18" charset="0"/>
                <a:cs typeface="Times New Roman" panose="02020603050405020304" pitchFamily="18" charset="0"/>
              </a:rPr>
              <a:t>schema</a:t>
            </a:r>
            <a:r>
              <a:rPr lang="en-IN" dirty="0">
                <a:latin typeface="Times New Roman" panose="02020603050405020304" pitchFamily="18" charset="0"/>
                <a:cs typeface="Times New Roman" panose="02020603050405020304" pitchFamily="18" charset="0"/>
              </a:rPr>
              <a:t>.</a:t>
            </a:r>
            <a:r>
              <a:rPr lang="en-US" sz="2800" b="0" i="0" u="none" strike="noStrike" baseline="0" dirty="0">
                <a:latin typeface="CIDFont+F2"/>
              </a:rPr>
              <a:t> )</a:t>
            </a:r>
            <a:endParaRPr lang="en-IN" b="0" i="0" u="none" strike="noStrike" baseline="0" dirty="0">
              <a:latin typeface="Times New Roman" panose="02020603050405020304" pitchFamily="18" charset="0"/>
              <a:cs typeface="Times New Roman" panose="02020603050405020304" pitchFamily="18" charset="0"/>
            </a:endParaRPr>
          </a:p>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For example, the following statement creates a schema called COMPANY</a:t>
            </a:r>
          </a:p>
          <a:p>
            <a:pPr algn="just">
              <a:lnSpc>
                <a:spcPct val="150000"/>
              </a:lnSpc>
            </a:pPr>
            <a:r>
              <a:rPr lang="en-IN" b="1" i="0" u="none" strike="noStrike" baseline="0" dirty="0">
                <a:latin typeface="Times New Roman" panose="02020603050405020304" pitchFamily="18" charset="0"/>
                <a:cs typeface="Times New Roman" panose="02020603050405020304" pitchFamily="18" charset="0"/>
              </a:rPr>
              <a:t>CREATE SCHEMA COMPANY;</a:t>
            </a:r>
          </a:p>
          <a:p>
            <a:pPr algn="just">
              <a:lnSpc>
                <a:spcPct val="150000"/>
              </a:lnSpc>
            </a:pPr>
            <a:r>
              <a:rPr lang="en-US" sz="2800" b="0" i="0" u="none" strike="noStrike" baseline="0" dirty="0">
                <a:latin typeface="Times New Roman" panose="02020603050405020304" pitchFamily="18" charset="0"/>
                <a:cs typeface="Times New Roman" panose="02020603050405020304" pitchFamily="18" charset="0"/>
              </a:rPr>
              <a:t>SQL uses the concept of a</a:t>
            </a:r>
            <a:r>
              <a:rPr lang="en-US" sz="2800" b="1" i="0" u="none" strike="noStrike" baseline="0" dirty="0">
                <a:latin typeface="Times New Roman" panose="02020603050405020304" pitchFamily="18" charset="0"/>
                <a:cs typeface="Times New Roman" panose="02020603050405020304" pitchFamily="18" charset="0"/>
              </a:rPr>
              <a:t> catalog </a:t>
            </a:r>
            <a:r>
              <a:rPr lang="en-US" sz="2800" b="0" i="0" u="none" strike="noStrike" baseline="0" dirty="0">
                <a:latin typeface="Times New Roman" panose="02020603050405020304" pitchFamily="18" charset="0"/>
                <a:cs typeface="Times New Roman" panose="02020603050405020304" pitchFamily="18" charset="0"/>
              </a:rPr>
              <a:t>a named collection of schemas in an SQL environment. </a:t>
            </a:r>
            <a:endParaRPr lang="en-IN" dirty="0">
              <a:latin typeface="Times New Roman" panose="02020603050405020304" pitchFamily="18" charset="0"/>
              <a:cs typeface="Times New Roman" panose="02020603050405020304" pitchFamily="18" charset="0"/>
            </a:endParaRPr>
          </a:p>
          <a:p>
            <a:pPr algn="l">
              <a:lnSpc>
                <a:spcPct val="150000"/>
              </a:lnSpc>
            </a:pPr>
            <a:endParaRPr lang="en-IN" dirty="0">
              <a:latin typeface="Times New Roman" panose="02020603050405020304" pitchFamily="18" charset="0"/>
              <a:cs typeface="Times New Roman" panose="02020603050405020304" pitchFamily="18" charset="0"/>
            </a:endParaRPr>
          </a:p>
          <a:p>
            <a:pPr algn="l">
              <a:lnSpc>
                <a:spcPct val="150000"/>
              </a:lnSpc>
            </a:pPr>
            <a:endParaRPr lang="en-IN" dirty="0">
              <a:latin typeface="Times New Roman" panose="02020603050405020304" pitchFamily="18" charset="0"/>
              <a:cs typeface="Times New Roman" panose="02020603050405020304" pitchFamily="18" charset="0"/>
            </a:endParaRPr>
          </a:p>
          <a:p>
            <a:pPr marL="0" indent="0" algn="l">
              <a:lnSpc>
                <a:spcPct val="150000"/>
              </a:lnSpc>
              <a:buNone/>
            </a:pPr>
            <a:endParaRPr lang="en-IN" dirty="0">
              <a:latin typeface="Times New Roman" panose="02020603050405020304" pitchFamily="18" charset="0"/>
              <a:cs typeface="Times New Roman" panose="02020603050405020304" pitchFamily="18" charset="0"/>
            </a:endParaRPr>
          </a:p>
          <a:p>
            <a:pPr marL="0" indent="0" algn="l">
              <a:lnSpc>
                <a:spcPct val="150000"/>
              </a:lnSpc>
              <a:buNone/>
            </a:pPr>
            <a:endParaRPr lang="en-IN" b="0" i="0" u="none" strike="noStrike" baseline="0" dirty="0">
              <a:latin typeface="Times New Roman" panose="02020603050405020304" pitchFamily="18" charset="0"/>
              <a:cs typeface="Times New Roman" panose="02020603050405020304" pitchFamily="18" charset="0"/>
            </a:endParaRPr>
          </a:p>
          <a:p>
            <a:pPr algn="l">
              <a:lnSpc>
                <a:spcPct val="150000"/>
              </a:lnSpc>
            </a:pPr>
            <a:endParaRPr lang="en-IN"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5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B447-9639-66D8-0BDB-E8B942130932}"/>
              </a:ext>
            </a:extLst>
          </p:cNvPr>
          <p:cNvSpPr>
            <a:spLocks noGrp="1"/>
          </p:cNvSpPr>
          <p:nvPr>
            <p:ph type="title"/>
          </p:nvPr>
        </p:nvSpPr>
        <p:spPr>
          <a:xfrm>
            <a:off x="490194" y="1"/>
            <a:ext cx="10863606" cy="801277"/>
          </a:xfrm>
        </p:spPr>
        <p:txBody>
          <a:bodyPr>
            <a:normAutofit/>
          </a:bodyPr>
          <a:lstStyle/>
          <a:p>
            <a:r>
              <a:rPr lang="en-IN" sz="4000" b="1" dirty="0">
                <a:latin typeface="Times New Roman" panose="02020603050405020304" pitchFamily="18" charset="0"/>
                <a:cs typeface="Times New Roman" panose="02020603050405020304" pitchFamily="18" charset="0"/>
              </a:rPr>
              <a:t>Set Operators</a:t>
            </a:r>
          </a:p>
        </p:txBody>
      </p:sp>
      <p:sp>
        <p:nvSpPr>
          <p:cNvPr id="3" name="Content Placeholder 2">
            <a:extLst>
              <a:ext uri="{FF2B5EF4-FFF2-40B4-BE49-F238E27FC236}">
                <a16:creationId xmlns:a16="http://schemas.microsoft.com/office/drawing/2014/main" id="{EF140E14-D3ED-6814-7E20-A6F32EFD1537}"/>
              </a:ext>
            </a:extLst>
          </p:cNvPr>
          <p:cNvSpPr>
            <a:spLocks noGrp="1"/>
          </p:cNvSpPr>
          <p:nvPr>
            <p:ph sz="half" idx="1"/>
          </p:nvPr>
        </p:nvSpPr>
        <p:spPr>
          <a:xfrm>
            <a:off x="292232" y="801278"/>
            <a:ext cx="5181600" cy="6056722"/>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Set Operators allow you to combine the results of to or more SELECT (queries) statements into a single result set based on set theory principles.</a:t>
            </a:r>
          </a:p>
          <a:p>
            <a:pPr>
              <a:lnSpc>
                <a:spcPct val="150000"/>
              </a:lnSpc>
            </a:pPr>
            <a:r>
              <a:rPr lang="en-IN" dirty="0">
                <a:latin typeface="Times New Roman" panose="02020603050405020304" pitchFamily="18" charset="0"/>
                <a:cs typeface="Times New Roman" panose="02020603050405020304" pitchFamily="18" charset="0"/>
              </a:rPr>
              <a:t>These operators allow you to perform operations such as combining, intersecting or subtracting sets of data. </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pic>
        <p:nvPicPr>
          <p:cNvPr id="8" name="Content Placeholder 7">
            <a:extLst>
              <a:ext uri="{FF2B5EF4-FFF2-40B4-BE49-F238E27FC236}">
                <a16:creationId xmlns:a16="http://schemas.microsoft.com/office/drawing/2014/main" id="{C21D35C7-A168-E87A-4461-DC2AC5D5B33E}"/>
              </a:ext>
            </a:extLst>
          </p:cNvPr>
          <p:cNvPicPr>
            <a:picLocks noGrp="1" noChangeAspect="1"/>
          </p:cNvPicPr>
          <p:nvPr>
            <p:ph sz="half" idx="2"/>
          </p:nvPr>
        </p:nvPicPr>
        <p:blipFill>
          <a:blip r:embed="rId2"/>
          <a:stretch>
            <a:fillRect/>
          </a:stretch>
        </p:blipFill>
        <p:spPr>
          <a:xfrm>
            <a:off x="5671794" y="801278"/>
            <a:ext cx="6520206" cy="5712644"/>
          </a:xfrm>
        </p:spPr>
      </p:pic>
    </p:spTree>
    <p:extLst>
      <p:ext uri="{BB962C8B-B14F-4D97-AF65-F5344CB8AC3E}">
        <p14:creationId xmlns:p14="http://schemas.microsoft.com/office/powerpoint/2010/main" val="49688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A42AB6-BE2A-A450-A60A-3EE5D19857D1}"/>
              </a:ext>
            </a:extLst>
          </p:cNvPr>
          <p:cNvSpPr>
            <a:spLocks noGrp="1"/>
          </p:cNvSpPr>
          <p:nvPr>
            <p:ph type="title"/>
          </p:nvPr>
        </p:nvSpPr>
        <p:spPr>
          <a:xfrm>
            <a:off x="367645" y="103695"/>
            <a:ext cx="10986155" cy="688157"/>
          </a:xfrm>
        </p:spPr>
        <p:txBody>
          <a:bodyPr>
            <a:normAutofit fontScale="90000"/>
          </a:bodyPr>
          <a:lstStyle/>
          <a:p>
            <a:r>
              <a:rPr lang="en-IN" b="1" dirty="0">
                <a:latin typeface="Times New Roman" panose="02020603050405020304" pitchFamily="18" charset="0"/>
                <a:cs typeface="Times New Roman" panose="02020603050405020304" pitchFamily="18" charset="0"/>
              </a:rPr>
              <a:t>Rules to use set operators</a:t>
            </a:r>
            <a:endParaRPr lang="en-IN" dirty="0"/>
          </a:p>
        </p:txBody>
      </p:sp>
      <p:sp>
        <p:nvSpPr>
          <p:cNvPr id="3" name="Content Placeholder 2">
            <a:extLst>
              <a:ext uri="{FF2B5EF4-FFF2-40B4-BE49-F238E27FC236}">
                <a16:creationId xmlns:a16="http://schemas.microsoft.com/office/drawing/2014/main" id="{6CF410B7-5A63-77F4-25BE-E5C7A2461CB1}"/>
              </a:ext>
            </a:extLst>
          </p:cNvPr>
          <p:cNvSpPr>
            <a:spLocks noGrp="1"/>
          </p:cNvSpPr>
          <p:nvPr>
            <p:ph sz="half" idx="1"/>
          </p:nvPr>
        </p:nvSpPr>
        <p:spPr>
          <a:xfrm>
            <a:off x="226243" y="942680"/>
            <a:ext cx="4562574" cy="5811625"/>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Every SELECT statement must have the same number of columns.</a:t>
            </a:r>
          </a:p>
          <a:p>
            <a:pPr>
              <a:lnSpc>
                <a:spcPct val="150000"/>
              </a:lnSpc>
            </a:pPr>
            <a:r>
              <a:rPr lang="en-IN" dirty="0">
                <a:latin typeface="Times New Roman" panose="02020603050405020304" pitchFamily="18" charset="0"/>
                <a:cs typeface="Times New Roman" panose="02020603050405020304" pitchFamily="18" charset="0"/>
              </a:rPr>
              <a:t>The columns must also have similar data types.</a:t>
            </a:r>
          </a:p>
          <a:p>
            <a:pPr>
              <a:lnSpc>
                <a:spcPct val="150000"/>
              </a:lnSpc>
            </a:pPr>
            <a:r>
              <a:rPr lang="en-IN" dirty="0">
                <a:latin typeface="Times New Roman" panose="02020603050405020304" pitchFamily="18" charset="0"/>
                <a:cs typeface="Times New Roman" panose="02020603050405020304" pitchFamily="18" charset="0"/>
              </a:rPr>
              <a:t>The columns in every SELECT statement must also be in the same order.</a:t>
            </a:r>
          </a:p>
          <a:p>
            <a:endParaRPr lang="en-IN" dirty="0"/>
          </a:p>
        </p:txBody>
      </p:sp>
      <p:pic>
        <p:nvPicPr>
          <p:cNvPr id="5" name="Picture 4">
            <a:extLst>
              <a:ext uri="{FF2B5EF4-FFF2-40B4-BE49-F238E27FC236}">
                <a16:creationId xmlns:a16="http://schemas.microsoft.com/office/drawing/2014/main" id="{BA846EDF-04FE-D9CB-E140-681191BA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7" y="1282045"/>
            <a:ext cx="7403183" cy="5184743"/>
          </a:xfrm>
          <a:prstGeom prst="rect">
            <a:avLst/>
          </a:prstGeom>
        </p:spPr>
      </p:pic>
    </p:spTree>
    <p:extLst>
      <p:ext uri="{BB962C8B-B14F-4D97-AF65-F5344CB8AC3E}">
        <p14:creationId xmlns:p14="http://schemas.microsoft.com/office/powerpoint/2010/main" val="3786426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FC641D-978A-67E1-CA44-A831378227B0}"/>
              </a:ext>
            </a:extLst>
          </p:cNvPr>
          <p:cNvPicPr>
            <a:picLocks noChangeAspect="1"/>
          </p:cNvPicPr>
          <p:nvPr/>
        </p:nvPicPr>
        <p:blipFill>
          <a:blip r:embed="rId2"/>
          <a:stretch>
            <a:fillRect/>
          </a:stretch>
        </p:blipFill>
        <p:spPr>
          <a:xfrm>
            <a:off x="876694" y="377072"/>
            <a:ext cx="9973558" cy="5882326"/>
          </a:xfrm>
          <a:prstGeom prst="rect">
            <a:avLst/>
          </a:prstGeom>
        </p:spPr>
      </p:pic>
    </p:spTree>
    <p:extLst>
      <p:ext uri="{BB962C8B-B14F-4D97-AF65-F5344CB8AC3E}">
        <p14:creationId xmlns:p14="http://schemas.microsoft.com/office/powerpoint/2010/main" val="2418002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A53A4-846D-5022-7974-3C1569E72A7B}"/>
              </a:ext>
            </a:extLst>
          </p:cNvPr>
          <p:cNvSpPr>
            <a:spLocks noGrp="1"/>
          </p:cNvSpPr>
          <p:nvPr>
            <p:ph type="title"/>
          </p:nvPr>
        </p:nvSpPr>
        <p:spPr>
          <a:xfrm>
            <a:off x="459783" y="170481"/>
            <a:ext cx="10894017" cy="1007391"/>
          </a:xfrm>
        </p:spPr>
        <p:txBody>
          <a:bodyPr>
            <a:normAutofit/>
          </a:bodyPr>
          <a:lstStyle/>
          <a:p>
            <a:r>
              <a:rPr lang="en-IN" b="1" dirty="0">
                <a:latin typeface="Times New Roman" panose="02020603050405020304" pitchFamily="18" charset="0"/>
                <a:cs typeface="Times New Roman" panose="02020603050405020304" pitchFamily="18" charset="0"/>
              </a:rPr>
              <a:t>UNION</a:t>
            </a:r>
          </a:p>
        </p:txBody>
      </p:sp>
      <p:sp>
        <p:nvSpPr>
          <p:cNvPr id="3" name="Content Placeholder 2">
            <a:extLst>
              <a:ext uri="{FF2B5EF4-FFF2-40B4-BE49-F238E27FC236}">
                <a16:creationId xmlns:a16="http://schemas.microsoft.com/office/drawing/2014/main" id="{51B4BD4E-E69A-BCA2-CB9C-090F71CF267E}"/>
              </a:ext>
            </a:extLst>
          </p:cNvPr>
          <p:cNvSpPr>
            <a:spLocks noGrp="1"/>
          </p:cNvSpPr>
          <p:nvPr>
            <p:ph sz="half" idx="1"/>
          </p:nvPr>
        </p:nvSpPr>
        <p:spPr>
          <a:xfrm>
            <a:off x="459784" y="1177871"/>
            <a:ext cx="5424408" cy="5509648"/>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union operator combines the result sets of two or more SELECT statements into a single result set.</a:t>
            </a:r>
          </a:p>
          <a:p>
            <a:pPr>
              <a:lnSpc>
                <a:spcPct val="150000"/>
              </a:lnSpc>
            </a:pPr>
            <a:r>
              <a:rPr lang="en-IN" dirty="0">
                <a:latin typeface="Times New Roman" panose="02020603050405020304" pitchFamily="18" charset="0"/>
                <a:cs typeface="Times New Roman" panose="02020603050405020304" pitchFamily="18" charset="0"/>
              </a:rPr>
              <a:t>It removes duplicate rows from the result set.</a:t>
            </a:r>
          </a:p>
          <a:p>
            <a:pPr>
              <a:lnSpc>
                <a:spcPct val="150000"/>
              </a:lnSpc>
            </a:pPr>
            <a:r>
              <a:rPr lang="en-IN" dirty="0">
                <a:latin typeface="Times New Roman" panose="02020603050405020304" pitchFamily="18" charset="0"/>
                <a:cs typeface="Times New Roman" panose="02020603050405020304" pitchFamily="18" charset="0"/>
              </a:rPr>
              <a:t>Here with the select statement we can add where clause according to the input.</a:t>
            </a:r>
          </a:p>
          <a:p>
            <a:endParaRPr lang="en-IN" dirty="0"/>
          </a:p>
          <a:p>
            <a:endParaRPr lang="en-IN" dirty="0"/>
          </a:p>
        </p:txBody>
      </p:sp>
      <p:pic>
        <p:nvPicPr>
          <p:cNvPr id="8" name="Content Placeholder 7">
            <a:extLst>
              <a:ext uri="{FF2B5EF4-FFF2-40B4-BE49-F238E27FC236}">
                <a16:creationId xmlns:a16="http://schemas.microsoft.com/office/drawing/2014/main" id="{D048B037-39A3-3C41-3871-96E1D5D7BBD0}"/>
              </a:ext>
            </a:extLst>
          </p:cNvPr>
          <p:cNvPicPr>
            <a:picLocks noGrp="1" noChangeAspect="1"/>
          </p:cNvPicPr>
          <p:nvPr>
            <p:ph sz="half" idx="2"/>
          </p:nvPr>
        </p:nvPicPr>
        <p:blipFill>
          <a:blip r:embed="rId2"/>
          <a:stretch>
            <a:fillRect/>
          </a:stretch>
        </p:blipFill>
        <p:spPr>
          <a:xfrm>
            <a:off x="6307810" y="1177870"/>
            <a:ext cx="5718875" cy="5207431"/>
          </a:xfrm>
        </p:spPr>
      </p:pic>
    </p:spTree>
    <p:extLst>
      <p:ext uri="{BB962C8B-B14F-4D97-AF65-F5344CB8AC3E}">
        <p14:creationId xmlns:p14="http://schemas.microsoft.com/office/powerpoint/2010/main" val="1638643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B593C-0DE6-66A4-9747-97239125CD99}"/>
              </a:ext>
            </a:extLst>
          </p:cNvPr>
          <p:cNvSpPr>
            <a:spLocks noGrp="1"/>
          </p:cNvSpPr>
          <p:nvPr>
            <p:ph idx="1"/>
          </p:nvPr>
        </p:nvSpPr>
        <p:spPr>
          <a:xfrm>
            <a:off x="838199" y="247973"/>
            <a:ext cx="10909515" cy="6400800"/>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Syntax</a:t>
            </a:r>
            <a:endParaRPr lang="en-IN" sz="3600" dirty="0"/>
          </a:p>
        </p:txBody>
      </p:sp>
      <p:pic>
        <p:nvPicPr>
          <p:cNvPr id="5" name="Picture 4">
            <a:extLst>
              <a:ext uri="{FF2B5EF4-FFF2-40B4-BE49-F238E27FC236}">
                <a16:creationId xmlns:a16="http://schemas.microsoft.com/office/drawing/2014/main" id="{B6480E26-0FE1-EEEC-9568-A193A0878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86" y="904973"/>
            <a:ext cx="11335858" cy="2420332"/>
          </a:xfrm>
          <a:prstGeom prst="rect">
            <a:avLst/>
          </a:prstGeom>
        </p:spPr>
      </p:pic>
      <p:pic>
        <p:nvPicPr>
          <p:cNvPr id="7" name="Picture 6">
            <a:extLst>
              <a:ext uri="{FF2B5EF4-FFF2-40B4-BE49-F238E27FC236}">
                <a16:creationId xmlns:a16="http://schemas.microsoft.com/office/drawing/2014/main" id="{8E32A5F3-83B2-7919-9B53-C1BB9DAAA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7" y="3832398"/>
            <a:ext cx="11447678" cy="2816375"/>
          </a:xfrm>
          <a:prstGeom prst="rect">
            <a:avLst/>
          </a:prstGeom>
        </p:spPr>
      </p:pic>
    </p:spTree>
    <p:extLst>
      <p:ext uri="{BB962C8B-B14F-4D97-AF65-F5344CB8AC3E}">
        <p14:creationId xmlns:p14="http://schemas.microsoft.com/office/powerpoint/2010/main" val="3156012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B25F8-5C0A-3FC4-C166-EACE4B45E2F8}"/>
              </a:ext>
            </a:extLst>
          </p:cNvPr>
          <p:cNvSpPr>
            <a:spLocks noGrp="1"/>
          </p:cNvSpPr>
          <p:nvPr>
            <p:ph idx="1"/>
          </p:nvPr>
        </p:nvSpPr>
        <p:spPr>
          <a:xfrm>
            <a:off x="838200" y="155542"/>
            <a:ext cx="10515600" cy="6021421"/>
          </a:xfrm>
        </p:spPr>
        <p:txBody>
          <a:bodyPr/>
          <a:lstStyle/>
          <a:p>
            <a:pPr>
              <a:lnSpc>
                <a:spcPct val="150000"/>
              </a:lnSpc>
            </a:pPr>
            <a:r>
              <a:rPr lang="en-IN" dirty="0">
                <a:latin typeface="Times New Roman" panose="02020603050405020304" pitchFamily="18" charset="0"/>
                <a:cs typeface="Times New Roman" panose="02020603050405020304" pitchFamily="18" charset="0"/>
              </a:rPr>
              <a:t>Write a SQL query to return all the details of the employees from the employee and manager table.</a:t>
            </a: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2518495A-EDE7-4104-340C-7649124608AA}"/>
              </a:ext>
            </a:extLst>
          </p:cNvPr>
          <p:cNvPicPr>
            <a:picLocks noChangeAspect="1"/>
          </p:cNvPicPr>
          <p:nvPr/>
        </p:nvPicPr>
        <p:blipFill>
          <a:blip r:embed="rId2"/>
          <a:stretch>
            <a:fillRect/>
          </a:stretch>
        </p:blipFill>
        <p:spPr>
          <a:xfrm>
            <a:off x="645737" y="1649691"/>
            <a:ext cx="10515599" cy="5052767"/>
          </a:xfrm>
          <a:prstGeom prst="rect">
            <a:avLst/>
          </a:prstGeom>
        </p:spPr>
      </p:pic>
    </p:spTree>
    <p:extLst>
      <p:ext uri="{BB962C8B-B14F-4D97-AF65-F5344CB8AC3E}">
        <p14:creationId xmlns:p14="http://schemas.microsoft.com/office/powerpoint/2010/main" val="704450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275-B0BE-0062-D99C-AC6E0B3D9367}"/>
              </a:ext>
            </a:extLst>
          </p:cNvPr>
          <p:cNvSpPr>
            <a:spLocks noGrp="1"/>
          </p:cNvSpPr>
          <p:nvPr>
            <p:ph type="title"/>
          </p:nvPr>
        </p:nvSpPr>
        <p:spPr>
          <a:xfrm>
            <a:off x="838200" y="1"/>
            <a:ext cx="10515600" cy="1100379"/>
          </a:xfrm>
        </p:spPr>
        <p:txBody>
          <a:bodyPr>
            <a:normAutofit/>
          </a:bodyPr>
          <a:lstStyle/>
          <a:p>
            <a:r>
              <a:rPr lang="en-IN" sz="4000" b="1" dirty="0">
                <a:latin typeface="Times New Roman" panose="02020603050405020304" pitchFamily="18" charset="0"/>
                <a:cs typeface="Times New Roman" panose="02020603050405020304" pitchFamily="18" charset="0"/>
              </a:rPr>
              <a:t>Union all</a:t>
            </a:r>
          </a:p>
        </p:txBody>
      </p:sp>
      <p:sp>
        <p:nvSpPr>
          <p:cNvPr id="3" name="Content Placeholder 2">
            <a:extLst>
              <a:ext uri="{FF2B5EF4-FFF2-40B4-BE49-F238E27FC236}">
                <a16:creationId xmlns:a16="http://schemas.microsoft.com/office/drawing/2014/main" id="{A25721ED-4C0C-187D-4524-EA7D514C66BD}"/>
              </a:ext>
            </a:extLst>
          </p:cNvPr>
          <p:cNvSpPr>
            <a:spLocks noGrp="1"/>
          </p:cNvSpPr>
          <p:nvPr>
            <p:ph sz="half" idx="1"/>
          </p:nvPr>
        </p:nvSpPr>
        <p:spPr>
          <a:xfrm>
            <a:off x="449451" y="1100380"/>
            <a:ext cx="5570349" cy="5625884"/>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UNION ALL operator is used to combine the result sets of two or more SELECT statements into a single result set.</a:t>
            </a:r>
          </a:p>
          <a:p>
            <a:pPr>
              <a:lnSpc>
                <a:spcPct val="150000"/>
              </a:lnSpc>
            </a:pPr>
            <a:r>
              <a:rPr lang="en-IN" dirty="0">
                <a:latin typeface="Times New Roman" panose="02020603050405020304" pitchFamily="18" charset="0"/>
                <a:cs typeface="Times New Roman" panose="02020603050405020304" pitchFamily="18" charset="0"/>
              </a:rPr>
              <a:t>It retains all rows from all SELECT statements, including any duplicates.</a:t>
            </a:r>
          </a:p>
        </p:txBody>
      </p:sp>
      <p:pic>
        <p:nvPicPr>
          <p:cNvPr id="7" name="Content Placeholder 6">
            <a:extLst>
              <a:ext uri="{FF2B5EF4-FFF2-40B4-BE49-F238E27FC236}">
                <a16:creationId xmlns:a16="http://schemas.microsoft.com/office/drawing/2014/main" id="{24ED4A06-6855-477D-FA25-2DF856B242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3" y="852408"/>
            <a:ext cx="5745994" cy="5625884"/>
          </a:xfrm>
          <a:prstGeom prst="rect">
            <a:avLst/>
          </a:prstGeom>
        </p:spPr>
      </p:pic>
    </p:spTree>
    <p:extLst>
      <p:ext uri="{BB962C8B-B14F-4D97-AF65-F5344CB8AC3E}">
        <p14:creationId xmlns:p14="http://schemas.microsoft.com/office/powerpoint/2010/main" val="949089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D1BE-73EF-FBDD-2410-B2E14FD0D095}"/>
              </a:ext>
            </a:extLst>
          </p:cNvPr>
          <p:cNvSpPr>
            <a:spLocks noGrp="1"/>
          </p:cNvSpPr>
          <p:nvPr>
            <p:ph type="title"/>
          </p:nvPr>
        </p:nvSpPr>
        <p:spPr>
          <a:xfrm>
            <a:off x="838200" y="365126"/>
            <a:ext cx="10515600" cy="781750"/>
          </a:xfrm>
        </p:spPr>
        <p:txBody>
          <a:bodyPr>
            <a:normAutofit/>
          </a:bodyPr>
          <a:lstStyle/>
          <a:p>
            <a:r>
              <a:rPr lang="en-IN" sz="3600" b="1" dirty="0">
                <a:latin typeface="Times New Roman" panose="02020603050405020304" pitchFamily="18" charset="0"/>
                <a:cs typeface="Times New Roman" panose="02020603050405020304" pitchFamily="18" charset="0"/>
              </a:rPr>
              <a:t>Syntax</a:t>
            </a:r>
          </a:p>
        </p:txBody>
      </p:sp>
      <p:pic>
        <p:nvPicPr>
          <p:cNvPr id="5" name="Content Placeholder 4">
            <a:extLst>
              <a:ext uri="{FF2B5EF4-FFF2-40B4-BE49-F238E27FC236}">
                <a16:creationId xmlns:a16="http://schemas.microsoft.com/office/drawing/2014/main" id="{6FFE6694-7FDD-AC43-2B5D-6DCF5B8E0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235" y="1578516"/>
            <a:ext cx="10515600" cy="2799778"/>
          </a:xfrm>
        </p:spPr>
      </p:pic>
    </p:spTree>
    <p:extLst>
      <p:ext uri="{BB962C8B-B14F-4D97-AF65-F5344CB8AC3E}">
        <p14:creationId xmlns:p14="http://schemas.microsoft.com/office/powerpoint/2010/main" val="4095982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A81A-5654-FAE9-6061-DCD86F8CDEBE}"/>
              </a:ext>
            </a:extLst>
          </p:cNvPr>
          <p:cNvSpPr>
            <a:spLocks noGrp="1"/>
          </p:cNvSpPr>
          <p:nvPr>
            <p:ph type="title"/>
          </p:nvPr>
        </p:nvSpPr>
        <p:spPr>
          <a:xfrm>
            <a:off x="526943" y="1"/>
            <a:ext cx="11422250" cy="1348352"/>
          </a:xfrm>
        </p:spPr>
        <p:txBody>
          <a:bodyPr>
            <a:normAutofit fontScale="90000"/>
          </a:bodyPr>
          <a:lstStyle/>
          <a:p>
            <a:pPr>
              <a:lnSpc>
                <a:spcPct val="150000"/>
              </a:lnSpc>
            </a:pP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Write a SQL query to return all the details of the employees from the employee and manager table.</a:t>
            </a:r>
            <a:br>
              <a:rPr lang="en-IN" sz="2800" dirty="0">
                <a:latin typeface="Times New Roman" panose="02020603050405020304" pitchFamily="18" charset="0"/>
                <a:cs typeface="Times New Roman" panose="02020603050405020304" pitchFamily="18" charset="0"/>
              </a:rPr>
            </a:br>
            <a:endParaRPr lang="en-IN" sz="2800" dirty="0"/>
          </a:p>
        </p:txBody>
      </p:sp>
      <p:pic>
        <p:nvPicPr>
          <p:cNvPr id="5" name="Content Placeholder 4">
            <a:extLst>
              <a:ext uri="{FF2B5EF4-FFF2-40B4-BE49-F238E27FC236}">
                <a16:creationId xmlns:a16="http://schemas.microsoft.com/office/drawing/2014/main" id="{4B8373D0-40E5-B42F-4F3E-F33AF238FF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943" y="1518834"/>
            <a:ext cx="11665057" cy="5339165"/>
          </a:xfrm>
        </p:spPr>
      </p:pic>
    </p:spTree>
    <p:extLst>
      <p:ext uri="{BB962C8B-B14F-4D97-AF65-F5344CB8AC3E}">
        <p14:creationId xmlns:p14="http://schemas.microsoft.com/office/powerpoint/2010/main" val="3924659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4CD0D-344A-7FD7-C678-6A57BAFBCEBA}"/>
              </a:ext>
            </a:extLst>
          </p:cNvPr>
          <p:cNvSpPr>
            <a:spLocks noGrp="1"/>
          </p:cNvSpPr>
          <p:nvPr>
            <p:ph type="title"/>
          </p:nvPr>
        </p:nvSpPr>
        <p:spPr>
          <a:xfrm>
            <a:off x="464949" y="1"/>
            <a:ext cx="10888851" cy="1038385"/>
          </a:xfrm>
        </p:spPr>
        <p:txBody>
          <a:bodyPr/>
          <a:lstStyle/>
          <a:p>
            <a:r>
              <a:rPr lang="en-IN" b="1" dirty="0">
                <a:latin typeface="Times New Roman" panose="02020603050405020304" pitchFamily="18" charset="0"/>
                <a:cs typeface="Times New Roman" panose="02020603050405020304" pitchFamily="18" charset="0"/>
              </a:rPr>
              <a:t>EXCEPT or MINUS</a:t>
            </a:r>
          </a:p>
        </p:txBody>
      </p:sp>
      <p:sp>
        <p:nvSpPr>
          <p:cNvPr id="5" name="Content Placeholder 4">
            <a:extLst>
              <a:ext uri="{FF2B5EF4-FFF2-40B4-BE49-F238E27FC236}">
                <a16:creationId xmlns:a16="http://schemas.microsoft.com/office/drawing/2014/main" id="{B5A3232C-6C77-A451-1304-5C47CBFA6E48}"/>
              </a:ext>
            </a:extLst>
          </p:cNvPr>
          <p:cNvSpPr>
            <a:spLocks noGrp="1"/>
          </p:cNvSpPr>
          <p:nvPr>
            <p:ph sz="half" idx="1"/>
          </p:nvPr>
        </p:nvSpPr>
        <p:spPr>
          <a:xfrm>
            <a:off x="464949" y="1317356"/>
            <a:ext cx="5554851" cy="5362413"/>
          </a:xfrm>
        </p:spPr>
        <p:txBody>
          <a:bodyPr/>
          <a:lstStyle/>
          <a:p>
            <a:pPr>
              <a:lnSpc>
                <a:spcPct val="150000"/>
              </a:lnSpc>
            </a:pPr>
            <a:r>
              <a:rPr lang="en-IN" dirty="0">
                <a:latin typeface="Times New Roman" panose="02020603050405020304" pitchFamily="18" charset="0"/>
                <a:cs typeface="Times New Roman" panose="02020603050405020304" pitchFamily="18" charset="0"/>
              </a:rPr>
              <a:t>The EXCEPT operator returns rows from the result set of the first SELECT statement that are not present in the result set of the second SELECT statement.</a:t>
            </a:r>
          </a:p>
          <a:p>
            <a:pPr marL="0" indent="0">
              <a:lnSpc>
                <a:spcPct val="150000"/>
              </a:lnSpc>
              <a:buNone/>
            </a:pPr>
            <a:endParaRPr lang="en-IN" b="1"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F1CBEB41-CB43-C5B2-B275-B09FF2D457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193369"/>
            <a:ext cx="5885481" cy="5160936"/>
          </a:xfrm>
        </p:spPr>
      </p:pic>
      <p:pic>
        <p:nvPicPr>
          <p:cNvPr id="8" name="Picture 7">
            <a:extLst>
              <a:ext uri="{FF2B5EF4-FFF2-40B4-BE49-F238E27FC236}">
                <a16:creationId xmlns:a16="http://schemas.microsoft.com/office/drawing/2014/main" id="{FA7CA5BE-91C6-BCF9-BA11-F59D30DCFB35}"/>
              </a:ext>
            </a:extLst>
          </p:cNvPr>
          <p:cNvPicPr>
            <a:picLocks noChangeAspect="1"/>
          </p:cNvPicPr>
          <p:nvPr/>
        </p:nvPicPr>
        <p:blipFill>
          <a:blip r:embed="rId3"/>
          <a:stretch>
            <a:fillRect/>
          </a:stretch>
        </p:blipFill>
        <p:spPr>
          <a:xfrm>
            <a:off x="977685" y="4828195"/>
            <a:ext cx="3888783" cy="712449"/>
          </a:xfrm>
          <a:prstGeom prst="rect">
            <a:avLst/>
          </a:prstGeom>
        </p:spPr>
      </p:pic>
    </p:spTree>
    <p:extLst>
      <p:ext uri="{BB962C8B-B14F-4D97-AF65-F5344CB8AC3E}">
        <p14:creationId xmlns:p14="http://schemas.microsoft.com/office/powerpoint/2010/main" val="255645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DAFBD5-F981-1DA8-A797-55C041988A7B}"/>
              </a:ext>
            </a:extLst>
          </p:cNvPr>
          <p:cNvSpPr>
            <a:spLocks noGrp="1"/>
          </p:cNvSpPr>
          <p:nvPr>
            <p:ph type="title"/>
          </p:nvPr>
        </p:nvSpPr>
        <p:spPr>
          <a:xfrm>
            <a:off x="335666" y="1"/>
            <a:ext cx="11018134" cy="1354237"/>
          </a:xfrm>
        </p:spPr>
        <p:txBody>
          <a:bodyPr>
            <a:normAutofit/>
          </a:bodyPr>
          <a:lstStyle/>
          <a:p>
            <a:r>
              <a:rPr lang="en-US" sz="3600" b="1" i="0" u="none" strike="noStrike" baseline="0" dirty="0">
                <a:latin typeface="Times New Roman" panose="02020603050405020304" pitchFamily="18" charset="0"/>
                <a:cs typeface="Times New Roman" panose="02020603050405020304" pitchFamily="18" charset="0"/>
              </a:rPr>
              <a:t>Data Types </a:t>
            </a:r>
            <a:endParaRPr lang="en-IN" sz="36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3BF8B6AD-966F-AF72-A3A2-301C62376308}"/>
              </a:ext>
            </a:extLst>
          </p:cNvPr>
          <p:cNvSpPr>
            <a:spLocks noGrp="1"/>
          </p:cNvSpPr>
          <p:nvPr>
            <p:ph idx="1"/>
          </p:nvPr>
        </p:nvSpPr>
        <p:spPr>
          <a:xfrm>
            <a:off x="335666" y="1099594"/>
            <a:ext cx="10035250" cy="5758405"/>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Data type of a column defines what value the column can store in table.</a:t>
            </a:r>
          </a:p>
          <a:p>
            <a:pPr>
              <a:lnSpc>
                <a:spcPct val="150000"/>
              </a:lnSpc>
            </a:pPr>
            <a:r>
              <a:rPr lang="en-IN" dirty="0">
                <a:latin typeface="Times New Roman" panose="02020603050405020304" pitchFamily="18" charset="0"/>
                <a:cs typeface="Times New Roman" panose="02020603050405020304" pitchFamily="18" charset="0"/>
              </a:rPr>
              <a:t>Defined while creating tables in database.</a:t>
            </a:r>
          </a:p>
          <a:p>
            <a:pPr>
              <a:lnSpc>
                <a:spcPct val="150000"/>
              </a:lnSpc>
            </a:pPr>
            <a:r>
              <a:rPr lang="en-IN" dirty="0">
                <a:latin typeface="Times New Roman" panose="02020603050405020304" pitchFamily="18" charset="0"/>
                <a:cs typeface="Times New Roman" panose="02020603050405020304" pitchFamily="18" charset="0"/>
              </a:rPr>
              <a:t>Most used</a:t>
            </a:r>
          </a:p>
          <a:p>
            <a:pPr lvl="1">
              <a:lnSpc>
                <a:spcPct val="150000"/>
              </a:lnSpc>
            </a:pPr>
            <a:r>
              <a:rPr lang="en-IN" sz="2800" dirty="0">
                <a:latin typeface="Times New Roman" panose="02020603050405020304" pitchFamily="18" charset="0"/>
                <a:cs typeface="Times New Roman" panose="02020603050405020304" pitchFamily="18" charset="0"/>
              </a:rPr>
              <a:t>String: char, varchar.</a:t>
            </a:r>
          </a:p>
          <a:p>
            <a:pPr lvl="1">
              <a:lnSpc>
                <a:spcPct val="150000"/>
              </a:lnSpc>
            </a:pPr>
            <a:r>
              <a:rPr lang="en-IN" sz="2800" dirty="0">
                <a:latin typeface="Times New Roman" panose="02020603050405020304" pitchFamily="18" charset="0"/>
                <a:cs typeface="Times New Roman" panose="02020603050405020304" pitchFamily="18" charset="0"/>
              </a:rPr>
              <a:t>Numeric: int, float, dec.</a:t>
            </a:r>
          </a:p>
          <a:p>
            <a:pPr lvl="1">
              <a:lnSpc>
                <a:spcPct val="150000"/>
              </a:lnSpc>
            </a:pPr>
            <a:r>
              <a:rPr lang="en-IN" sz="2800" dirty="0">
                <a:latin typeface="Times New Roman" panose="02020603050405020304" pitchFamily="18" charset="0"/>
                <a:cs typeface="Times New Roman" panose="02020603050405020304" pitchFamily="18" charset="0"/>
              </a:rPr>
              <a:t>Date and time: date, datetime.</a:t>
            </a:r>
          </a:p>
        </p:txBody>
      </p:sp>
    </p:spTree>
    <p:extLst>
      <p:ext uri="{BB962C8B-B14F-4D97-AF65-F5344CB8AC3E}">
        <p14:creationId xmlns:p14="http://schemas.microsoft.com/office/powerpoint/2010/main" val="726724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F332-B0E3-8786-0770-DA8F4C0F4FDF}"/>
              </a:ext>
            </a:extLst>
          </p:cNvPr>
          <p:cNvSpPr>
            <a:spLocks noGrp="1"/>
          </p:cNvSpPr>
          <p:nvPr>
            <p:ph type="title"/>
          </p:nvPr>
        </p:nvSpPr>
        <p:spPr>
          <a:xfrm>
            <a:off x="838200" y="365126"/>
            <a:ext cx="10515600" cy="921234"/>
          </a:xfrm>
        </p:spPr>
        <p:txBody>
          <a:bodyPr>
            <a:normAutofit/>
          </a:bodyPr>
          <a:lstStyle/>
          <a:p>
            <a:r>
              <a:rPr lang="en-IN" sz="4000" b="1" dirty="0">
                <a:latin typeface="Times New Roman" panose="02020603050405020304" pitchFamily="18" charset="0"/>
                <a:cs typeface="Times New Roman" panose="02020603050405020304" pitchFamily="18" charset="0"/>
              </a:rPr>
              <a:t>Syntax</a:t>
            </a:r>
          </a:p>
        </p:txBody>
      </p:sp>
      <p:pic>
        <p:nvPicPr>
          <p:cNvPr id="6" name="Picture 5">
            <a:extLst>
              <a:ext uri="{FF2B5EF4-FFF2-40B4-BE49-F238E27FC236}">
                <a16:creationId xmlns:a16="http://schemas.microsoft.com/office/drawing/2014/main" id="{299D3044-9E49-5C19-DA9D-C86B7CA1D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4237"/>
            <a:ext cx="12192000" cy="3649526"/>
          </a:xfrm>
          <a:prstGeom prst="rect">
            <a:avLst/>
          </a:prstGeom>
        </p:spPr>
      </p:pic>
    </p:spTree>
    <p:extLst>
      <p:ext uri="{BB962C8B-B14F-4D97-AF65-F5344CB8AC3E}">
        <p14:creationId xmlns:p14="http://schemas.microsoft.com/office/powerpoint/2010/main" val="88726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DEB-5C61-7FEB-DB80-A3949FD73B62}"/>
              </a:ext>
            </a:extLst>
          </p:cNvPr>
          <p:cNvSpPr>
            <a:spLocks noGrp="1"/>
          </p:cNvSpPr>
          <p:nvPr>
            <p:ph type="title"/>
          </p:nvPr>
        </p:nvSpPr>
        <p:spPr>
          <a:xfrm>
            <a:off x="387458" y="1"/>
            <a:ext cx="11375756" cy="1397730"/>
          </a:xfrm>
        </p:spPr>
        <p:txBody>
          <a:bodyPr>
            <a:normAutofit/>
          </a:bodyPr>
          <a:lstStyle/>
          <a:p>
            <a:pPr>
              <a:lnSpc>
                <a:spcPct val="150000"/>
              </a:lnSpc>
            </a:pPr>
            <a:r>
              <a:rPr lang="en-IN" sz="2800" dirty="0">
                <a:latin typeface="Times New Roman" panose="02020603050405020304" pitchFamily="18" charset="0"/>
                <a:cs typeface="Times New Roman" panose="02020603050405020304" pitchFamily="18" charset="0"/>
              </a:rPr>
              <a:t>Write a SQL query to fetch all the details of the employees who are not manager from the employee table. </a:t>
            </a:r>
          </a:p>
        </p:txBody>
      </p:sp>
      <p:pic>
        <p:nvPicPr>
          <p:cNvPr id="6" name="Content Placeholder 5">
            <a:extLst>
              <a:ext uri="{FF2B5EF4-FFF2-40B4-BE49-F238E27FC236}">
                <a16:creationId xmlns:a16="http://schemas.microsoft.com/office/drawing/2014/main" id="{D2224CBB-4483-0DEB-2086-9F28071A0C7A}"/>
              </a:ext>
            </a:extLst>
          </p:cNvPr>
          <p:cNvPicPr>
            <a:picLocks noGrp="1" noChangeAspect="1"/>
          </p:cNvPicPr>
          <p:nvPr>
            <p:ph sz="half" idx="1"/>
          </p:nvPr>
        </p:nvPicPr>
        <p:blipFill>
          <a:blip r:embed="rId2"/>
          <a:stretch>
            <a:fillRect/>
          </a:stretch>
        </p:blipFill>
        <p:spPr>
          <a:xfrm>
            <a:off x="387458" y="1580827"/>
            <a:ext cx="11608230" cy="5277172"/>
          </a:xfrm>
        </p:spPr>
      </p:pic>
    </p:spTree>
    <p:extLst>
      <p:ext uri="{BB962C8B-B14F-4D97-AF65-F5344CB8AC3E}">
        <p14:creationId xmlns:p14="http://schemas.microsoft.com/office/powerpoint/2010/main" val="3377017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AECA-E154-5BA4-6974-8ECE2924A418}"/>
              </a:ext>
            </a:extLst>
          </p:cNvPr>
          <p:cNvSpPr>
            <a:spLocks noGrp="1"/>
          </p:cNvSpPr>
          <p:nvPr>
            <p:ph type="title"/>
          </p:nvPr>
        </p:nvSpPr>
        <p:spPr>
          <a:xfrm>
            <a:off x="838200" y="188537"/>
            <a:ext cx="10515600" cy="838986"/>
          </a:xfrm>
        </p:spPr>
        <p:txBody>
          <a:bodyPr>
            <a:normAutofit/>
          </a:bodyPr>
          <a:lstStyle/>
          <a:p>
            <a:r>
              <a:rPr lang="en-IN" sz="4000" b="1" dirty="0">
                <a:latin typeface="Times New Roman" panose="02020603050405020304" pitchFamily="18" charset="0"/>
                <a:cs typeface="Times New Roman" panose="02020603050405020304" pitchFamily="18" charset="0"/>
              </a:rPr>
              <a:t>INTERSECT</a:t>
            </a:r>
          </a:p>
        </p:txBody>
      </p:sp>
      <p:sp>
        <p:nvSpPr>
          <p:cNvPr id="3" name="Content Placeholder 2">
            <a:extLst>
              <a:ext uri="{FF2B5EF4-FFF2-40B4-BE49-F238E27FC236}">
                <a16:creationId xmlns:a16="http://schemas.microsoft.com/office/drawing/2014/main" id="{52A81933-08E7-AF73-1E9D-AAA292B81278}"/>
              </a:ext>
            </a:extLst>
          </p:cNvPr>
          <p:cNvSpPr>
            <a:spLocks noGrp="1"/>
          </p:cNvSpPr>
          <p:nvPr>
            <p:ph sz="half" idx="1"/>
          </p:nvPr>
        </p:nvSpPr>
        <p:spPr>
          <a:xfrm>
            <a:off x="320512" y="1159497"/>
            <a:ext cx="5015060" cy="5017466"/>
          </a:xfrm>
        </p:spPr>
        <p:txBody>
          <a:bodyPr/>
          <a:lstStyle/>
          <a:p>
            <a:pPr>
              <a:lnSpc>
                <a:spcPct val="150000"/>
              </a:lnSpc>
            </a:pPr>
            <a:r>
              <a:rPr lang="en-IN" dirty="0">
                <a:latin typeface="Times New Roman" panose="02020603050405020304" pitchFamily="18" charset="0"/>
                <a:cs typeface="Times New Roman" panose="02020603050405020304" pitchFamily="18" charset="0"/>
              </a:rPr>
              <a:t>The INTERSECT operator returns the common rows between the result sets of two or more SELECT statements.</a:t>
            </a:r>
          </a:p>
          <a:p>
            <a:pPr>
              <a:lnSpc>
                <a:spcPct val="150000"/>
              </a:lnSpc>
            </a:pPr>
            <a:r>
              <a:rPr lang="en-IN" dirty="0">
                <a:latin typeface="Times New Roman" panose="02020603050405020304" pitchFamily="18" charset="0"/>
                <a:cs typeface="Times New Roman" panose="02020603050405020304" pitchFamily="18" charset="0"/>
              </a:rPr>
              <a:t>It only includes rows that appear in all the results sets.</a:t>
            </a:r>
          </a:p>
        </p:txBody>
      </p:sp>
      <p:pic>
        <p:nvPicPr>
          <p:cNvPr id="6" name="Content Placeholder 5">
            <a:extLst>
              <a:ext uri="{FF2B5EF4-FFF2-40B4-BE49-F238E27FC236}">
                <a16:creationId xmlns:a16="http://schemas.microsoft.com/office/drawing/2014/main" id="{F7B41568-8892-DAF2-42C7-8CFF27311D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5572" y="546756"/>
            <a:ext cx="6768443" cy="5486400"/>
          </a:xfrm>
        </p:spPr>
      </p:pic>
    </p:spTree>
    <p:extLst>
      <p:ext uri="{BB962C8B-B14F-4D97-AF65-F5344CB8AC3E}">
        <p14:creationId xmlns:p14="http://schemas.microsoft.com/office/powerpoint/2010/main" val="3995005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63D0-B7AF-F5DF-EC3E-D9C5B13C06EF}"/>
              </a:ext>
            </a:extLst>
          </p:cNvPr>
          <p:cNvSpPr>
            <a:spLocks noGrp="1"/>
          </p:cNvSpPr>
          <p:nvPr>
            <p:ph type="title"/>
          </p:nvPr>
        </p:nvSpPr>
        <p:spPr>
          <a:xfrm>
            <a:off x="320511" y="365125"/>
            <a:ext cx="11033289" cy="766091"/>
          </a:xfrm>
        </p:spPr>
        <p:txBody>
          <a:bodyPr>
            <a:normAutofit/>
          </a:bodyPr>
          <a:lstStyle/>
          <a:p>
            <a:r>
              <a:rPr lang="en-IN" sz="4000" b="1" dirty="0">
                <a:latin typeface="Times New Roman" panose="02020603050405020304" pitchFamily="18" charset="0"/>
                <a:cs typeface="Times New Roman" panose="02020603050405020304" pitchFamily="18" charset="0"/>
              </a:rPr>
              <a:t>Syntax</a:t>
            </a:r>
          </a:p>
        </p:txBody>
      </p:sp>
      <p:pic>
        <p:nvPicPr>
          <p:cNvPr id="6" name="Picture 5">
            <a:extLst>
              <a:ext uri="{FF2B5EF4-FFF2-40B4-BE49-F238E27FC236}">
                <a16:creationId xmlns:a16="http://schemas.microsoft.com/office/drawing/2014/main" id="{173C1B9E-20B6-0154-E6A3-8802AEF94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941"/>
            <a:ext cx="12192000" cy="4310117"/>
          </a:xfrm>
          <a:prstGeom prst="rect">
            <a:avLst/>
          </a:prstGeom>
        </p:spPr>
      </p:pic>
    </p:spTree>
    <p:extLst>
      <p:ext uri="{BB962C8B-B14F-4D97-AF65-F5344CB8AC3E}">
        <p14:creationId xmlns:p14="http://schemas.microsoft.com/office/powerpoint/2010/main" val="350183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21F2-93FF-85BF-AE19-BB01E04BFD8C}"/>
              </a:ext>
            </a:extLst>
          </p:cNvPr>
          <p:cNvSpPr>
            <a:spLocks noGrp="1"/>
          </p:cNvSpPr>
          <p:nvPr>
            <p:ph type="title"/>
          </p:nvPr>
        </p:nvSpPr>
        <p:spPr>
          <a:xfrm>
            <a:off x="480447" y="108488"/>
            <a:ext cx="11205275" cy="1465787"/>
          </a:xfrm>
        </p:spPr>
        <p:txBody>
          <a:bodyPr>
            <a:normAutofit/>
          </a:bodyPr>
          <a:lstStyle/>
          <a:p>
            <a:pPr>
              <a:lnSpc>
                <a:spcPct val="150000"/>
              </a:lnSpc>
            </a:pPr>
            <a:r>
              <a:rPr lang="en-IN" sz="2800" dirty="0">
                <a:latin typeface="Times New Roman" panose="02020603050405020304" pitchFamily="18" charset="0"/>
                <a:cs typeface="Times New Roman" panose="02020603050405020304" pitchFamily="18" charset="0"/>
              </a:rPr>
              <a:t>Write a SQL query to return all the details of the employees from the employee table who are manager</a:t>
            </a:r>
          </a:p>
        </p:txBody>
      </p:sp>
      <p:pic>
        <p:nvPicPr>
          <p:cNvPr id="6" name="Picture 5">
            <a:extLst>
              <a:ext uri="{FF2B5EF4-FFF2-40B4-BE49-F238E27FC236}">
                <a16:creationId xmlns:a16="http://schemas.microsoft.com/office/drawing/2014/main" id="{1FC5E594-41A4-BE0C-C73A-48E2554431CB}"/>
              </a:ext>
            </a:extLst>
          </p:cNvPr>
          <p:cNvPicPr>
            <a:picLocks noChangeAspect="1"/>
          </p:cNvPicPr>
          <p:nvPr/>
        </p:nvPicPr>
        <p:blipFill>
          <a:blip r:embed="rId2"/>
          <a:stretch>
            <a:fillRect/>
          </a:stretch>
        </p:blipFill>
        <p:spPr>
          <a:xfrm>
            <a:off x="480448" y="1574275"/>
            <a:ext cx="11205274" cy="5175237"/>
          </a:xfrm>
          <a:prstGeom prst="rect">
            <a:avLst/>
          </a:prstGeom>
        </p:spPr>
      </p:pic>
    </p:spTree>
    <p:extLst>
      <p:ext uri="{BB962C8B-B14F-4D97-AF65-F5344CB8AC3E}">
        <p14:creationId xmlns:p14="http://schemas.microsoft.com/office/powerpoint/2010/main" val="88026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13EF6A-93C4-5CE3-208B-1B42EE029C66}"/>
              </a:ext>
            </a:extLst>
          </p:cNvPr>
          <p:cNvSpPr>
            <a:spLocks noGrp="1"/>
          </p:cNvSpPr>
          <p:nvPr>
            <p:ph type="title"/>
          </p:nvPr>
        </p:nvSpPr>
        <p:spPr>
          <a:xfrm>
            <a:off x="267094" y="2"/>
            <a:ext cx="11657812" cy="970960"/>
          </a:xfrm>
        </p:spPr>
        <p:txBody>
          <a:bodyPr>
            <a:normAutofit/>
          </a:bodyPr>
          <a:lstStyle/>
          <a:p>
            <a:r>
              <a:rPr lang="en-IN" sz="3600" b="1" dirty="0">
                <a:latin typeface="Times New Roman" panose="02020603050405020304" pitchFamily="18" charset="0"/>
                <a:cs typeface="Times New Roman" panose="02020603050405020304" pitchFamily="18" charset="0"/>
              </a:rPr>
              <a:t>Substring Pattern Matching and Arithmetic Operators</a:t>
            </a:r>
          </a:p>
        </p:txBody>
      </p:sp>
      <p:sp>
        <p:nvSpPr>
          <p:cNvPr id="6" name="Content Placeholder 5">
            <a:extLst>
              <a:ext uri="{FF2B5EF4-FFF2-40B4-BE49-F238E27FC236}">
                <a16:creationId xmlns:a16="http://schemas.microsoft.com/office/drawing/2014/main" id="{5F614817-3381-A02F-7C6C-A603B38C3896}"/>
              </a:ext>
            </a:extLst>
          </p:cNvPr>
          <p:cNvSpPr>
            <a:spLocks noGrp="1"/>
          </p:cNvSpPr>
          <p:nvPr>
            <p:ph idx="1"/>
          </p:nvPr>
        </p:nvSpPr>
        <p:spPr>
          <a:xfrm>
            <a:off x="267094" y="970962"/>
            <a:ext cx="11086706" cy="5206001"/>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first feature allows comparison conditions on only parts of a character string, using the LIKE comparison operator. This can be used for string pattern matching. Partial strings are specified </a:t>
            </a:r>
            <a:r>
              <a:rPr lang="en-IN" b="0" i="0" u="none" strike="noStrike" baseline="0" dirty="0">
                <a:latin typeface="Times New Roman" panose="02020603050405020304" pitchFamily="18" charset="0"/>
                <a:cs typeface="Times New Roman" panose="02020603050405020304" pitchFamily="18" charset="0"/>
              </a:rPr>
              <a:t>using two reserved characters: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 replaces an arbitrary number of zero or more characters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_ (underscore) replaces a single character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51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9D1A-88F6-D132-8473-9DF3B344DE79}"/>
              </a:ext>
            </a:extLst>
          </p:cNvPr>
          <p:cNvSpPr>
            <a:spLocks noGrp="1"/>
          </p:cNvSpPr>
          <p:nvPr>
            <p:ph type="title"/>
          </p:nvPr>
        </p:nvSpPr>
        <p:spPr>
          <a:xfrm>
            <a:off x="641023" y="141403"/>
            <a:ext cx="10712777" cy="942680"/>
          </a:xfrm>
        </p:spPr>
        <p:txBody>
          <a:bodyPr>
            <a:normAutofit/>
          </a:bodyPr>
          <a:lstStyle/>
          <a:p>
            <a:r>
              <a:rPr lang="en-IN" sz="4000" b="1" dirty="0">
                <a:latin typeface="Times New Roman" panose="02020603050405020304" pitchFamily="18" charset="0"/>
                <a:cs typeface="Times New Roman" panose="02020603050405020304" pitchFamily="18" charset="0"/>
              </a:rPr>
              <a:t>LIKE in SQL</a:t>
            </a:r>
          </a:p>
        </p:txBody>
      </p:sp>
      <p:sp>
        <p:nvSpPr>
          <p:cNvPr id="3" name="Content Placeholder 2">
            <a:extLst>
              <a:ext uri="{FF2B5EF4-FFF2-40B4-BE49-F238E27FC236}">
                <a16:creationId xmlns:a16="http://schemas.microsoft.com/office/drawing/2014/main" id="{325B1DC4-508E-A5C7-2246-58BC19F3BCC9}"/>
              </a:ext>
            </a:extLst>
          </p:cNvPr>
          <p:cNvSpPr>
            <a:spLocks noGrp="1"/>
          </p:cNvSpPr>
          <p:nvPr>
            <p:ph idx="1"/>
          </p:nvPr>
        </p:nvSpPr>
        <p:spPr>
          <a:xfrm>
            <a:off x="641023" y="989814"/>
            <a:ext cx="10712777" cy="518714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LIKE operator is used with WHERE clause to get a result set that matches the given search pattern in a column.(WHERE is used to filter the record based on the condition).</a:t>
            </a:r>
          </a:p>
          <a:p>
            <a:pPr>
              <a:lnSpc>
                <a:spcPct val="150000"/>
              </a:lnSpc>
            </a:pPr>
            <a:r>
              <a:rPr lang="en-IN" dirty="0">
                <a:latin typeface="Times New Roman" panose="02020603050405020304" pitchFamily="18" charset="0"/>
                <a:cs typeface="Times New Roman" panose="02020603050405020304" pitchFamily="18" charset="0"/>
              </a:rPr>
              <a:t>LIKE operator can be use in the WHERE clause of a SELECT, INSERT, UPDATE OR DELETE statement.</a:t>
            </a:r>
          </a:p>
          <a:p>
            <a:pPr>
              <a:lnSpc>
                <a:spcPct val="150000"/>
              </a:lnSpc>
            </a:pPr>
            <a:r>
              <a:rPr lang="en-IN" dirty="0">
                <a:latin typeface="Times New Roman" panose="02020603050405020304" pitchFamily="18" charset="0"/>
                <a:cs typeface="Times New Roman" panose="02020603050405020304" pitchFamily="18" charset="0"/>
              </a:rPr>
              <a:t>LIKE is used to search for a </a:t>
            </a:r>
            <a:r>
              <a:rPr lang="en-IN" b="1" dirty="0">
                <a:latin typeface="Times New Roman" panose="02020603050405020304" pitchFamily="18" charset="0"/>
                <a:cs typeface="Times New Roman" panose="02020603050405020304" pitchFamily="18" charset="0"/>
              </a:rPr>
              <a:t>specific pattern</a:t>
            </a:r>
            <a:r>
              <a:rPr lang="en-IN" dirty="0">
                <a:latin typeface="Times New Roman" panose="02020603050405020304" pitchFamily="18" charset="0"/>
                <a:cs typeface="Times New Roman" panose="02020603050405020304" pitchFamily="18" charset="0"/>
              </a:rPr>
              <a:t> in a column.</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0347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10F0B3-D093-AACA-01D6-AB5A81003EB5}"/>
              </a:ext>
            </a:extLst>
          </p:cNvPr>
          <p:cNvSpPr>
            <a:spLocks noGrp="1"/>
          </p:cNvSpPr>
          <p:nvPr>
            <p:ph sz="half" idx="1"/>
          </p:nvPr>
        </p:nvSpPr>
        <p:spPr>
          <a:xfrm>
            <a:off x="461914" y="669303"/>
            <a:ext cx="5117476" cy="5507660"/>
          </a:xfrm>
        </p:spPr>
        <p:txBody>
          <a:bodyPr/>
          <a:lstStyle/>
          <a:p>
            <a:pPr marL="0" indent="0">
              <a:lnSpc>
                <a:spcPct val="150000"/>
              </a:lnSpc>
              <a:buNone/>
            </a:pPr>
            <a:r>
              <a:rPr lang="en-IN" sz="3600" b="1" dirty="0">
                <a:latin typeface="Times New Roman" panose="02020603050405020304" pitchFamily="18" charset="0"/>
                <a:cs typeface="Times New Roman" panose="02020603050405020304" pitchFamily="18" charset="0"/>
              </a:rPr>
              <a:t>Advantages</a:t>
            </a:r>
          </a:p>
          <a:p>
            <a:pPr>
              <a:lnSpc>
                <a:spcPct val="150000"/>
              </a:lnSpc>
            </a:pPr>
            <a:r>
              <a:rPr lang="en-IN" sz="3600" dirty="0">
                <a:latin typeface="Times New Roman" panose="02020603050405020304" pitchFamily="18" charset="0"/>
                <a:cs typeface="Times New Roman" panose="02020603050405020304" pitchFamily="18" charset="0"/>
              </a:rPr>
              <a:t>Improves the performance of an application.</a:t>
            </a:r>
          </a:p>
          <a:p>
            <a:pPr>
              <a:lnSpc>
                <a:spcPct val="150000"/>
              </a:lnSpc>
            </a:pPr>
            <a:r>
              <a:rPr lang="en-IN" sz="3600" dirty="0">
                <a:latin typeface="Times New Roman" panose="02020603050405020304" pitchFamily="18" charset="0"/>
                <a:cs typeface="Times New Roman" panose="02020603050405020304" pitchFamily="18" charset="0"/>
              </a:rPr>
              <a:t>Saves time in filtering records from the table.</a:t>
            </a:r>
          </a:p>
          <a:p>
            <a:endParaRPr lang="en-IN" dirty="0"/>
          </a:p>
        </p:txBody>
      </p:sp>
      <p:pic>
        <p:nvPicPr>
          <p:cNvPr id="8" name="Content Placeholder 7">
            <a:extLst>
              <a:ext uri="{FF2B5EF4-FFF2-40B4-BE49-F238E27FC236}">
                <a16:creationId xmlns:a16="http://schemas.microsoft.com/office/drawing/2014/main" id="{EE755D8F-3979-FCC8-C1EC-AE2ECCEDB9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87878" y="883403"/>
            <a:ext cx="6199322" cy="4888969"/>
          </a:xfrm>
        </p:spPr>
      </p:pic>
    </p:spTree>
    <p:extLst>
      <p:ext uri="{BB962C8B-B14F-4D97-AF65-F5344CB8AC3E}">
        <p14:creationId xmlns:p14="http://schemas.microsoft.com/office/powerpoint/2010/main" val="97117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173B-4A53-D2D9-5829-35EBDCD6C7E8}"/>
              </a:ext>
            </a:extLst>
          </p:cNvPr>
          <p:cNvSpPr>
            <a:spLocks noGrp="1"/>
          </p:cNvSpPr>
          <p:nvPr>
            <p:ph idx="1"/>
          </p:nvPr>
        </p:nvSpPr>
        <p:spPr>
          <a:xfrm>
            <a:off x="480767" y="0"/>
            <a:ext cx="11230466" cy="6730738"/>
          </a:xfrm>
        </p:spPr>
        <p:txBody>
          <a:bodyPr>
            <a:normAutofit lnSpcReduction="10000"/>
          </a:bodyPr>
          <a:lstStyle/>
          <a:p>
            <a:pPr marL="0" indent="0">
              <a:lnSpc>
                <a:spcPct val="150000"/>
              </a:lnSpc>
              <a:buNone/>
            </a:pPr>
            <a:r>
              <a:rPr lang="en-IN" sz="2800" b="1" dirty="0">
                <a:latin typeface="Times New Roman" panose="02020603050405020304" pitchFamily="18" charset="0"/>
                <a:cs typeface="Times New Roman" panose="02020603050405020304" pitchFamily="18" charset="0"/>
              </a:rPr>
              <a:t>Search Pattern</a:t>
            </a:r>
          </a:p>
          <a:p>
            <a:pPr>
              <a:lnSpc>
                <a:spcPct val="150000"/>
              </a:lnSpc>
            </a:pPr>
            <a:r>
              <a:rPr lang="en-IN" dirty="0">
                <a:latin typeface="Times New Roman" panose="02020603050405020304" pitchFamily="18" charset="0"/>
                <a:cs typeface="Times New Roman" panose="02020603050405020304" pitchFamily="18" charset="0"/>
              </a:rPr>
              <a:t>A search condition made up of literal text, wildcard characters or any combination of both.</a:t>
            </a:r>
          </a:p>
          <a:p>
            <a:pPr marL="0" indent="0">
              <a:lnSpc>
                <a:spcPct val="150000"/>
              </a:lnSpc>
              <a:buNone/>
            </a:pPr>
            <a:r>
              <a:rPr lang="en-IN" b="1" dirty="0">
                <a:latin typeface="Times New Roman" panose="02020603050405020304" pitchFamily="18" charset="0"/>
                <a:cs typeface="Times New Roman" panose="02020603050405020304" pitchFamily="18" charset="0"/>
              </a:rPr>
              <a:t>Wildcard Characters</a:t>
            </a:r>
          </a:p>
          <a:p>
            <a:pPr>
              <a:lnSpc>
                <a:spcPct val="150000"/>
              </a:lnSpc>
            </a:pPr>
            <a:r>
              <a:rPr lang="en-IN" dirty="0">
                <a:latin typeface="Times New Roman" panose="02020603050405020304" pitchFamily="18" charset="0"/>
                <a:cs typeface="Times New Roman" panose="02020603050405020304" pitchFamily="18" charset="0"/>
              </a:rPr>
              <a:t>There are two wildcards used with Like operator.</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The percent sign and the underscore can be used in combinations.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EAB199C-B11B-74F5-DE7E-1D7BFEEE3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7" y="3429000"/>
            <a:ext cx="10425193" cy="2262753"/>
          </a:xfrm>
          <a:prstGeom prst="rect">
            <a:avLst/>
          </a:prstGeom>
        </p:spPr>
      </p:pic>
    </p:spTree>
    <p:extLst>
      <p:ext uri="{BB962C8B-B14F-4D97-AF65-F5344CB8AC3E}">
        <p14:creationId xmlns:p14="http://schemas.microsoft.com/office/powerpoint/2010/main" val="3175328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CCBB81-3926-B7B9-00AF-7838442E1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949" y="325465"/>
            <a:ext cx="11112285" cy="6121830"/>
          </a:xfrm>
        </p:spPr>
      </p:pic>
    </p:spTree>
    <p:extLst>
      <p:ext uri="{BB962C8B-B14F-4D97-AF65-F5344CB8AC3E}">
        <p14:creationId xmlns:p14="http://schemas.microsoft.com/office/powerpoint/2010/main" val="348123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3D07E-D605-5079-988C-F217C4711D22}"/>
              </a:ext>
            </a:extLst>
          </p:cNvPr>
          <p:cNvSpPr>
            <a:spLocks noGrp="1"/>
          </p:cNvSpPr>
          <p:nvPr>
            <p:ph idx="1"/>
          </p:nvPr>
        </p:nvSpPr>
        <p:spPr>
          <a:xfrm>
            <a:off x="358815" y="219918"/>
            <a:ext cx="11447362" cy="6638081"/>
          </a:xfrm>
        </p:spPr>
        <p:txBody>
          <a:bodyPr>
            <a:normAutofit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Commonly used data types in SQL:</a:t>
            </a:r>
          </a:p>
          <a:p>
            <a:pPr>
              <a:lnSpc>
                <a:spcPct val="150000"/>
              </a:lnSpc>
            </a:pPr>
            <a:r>
              <a:rPr lang="en-IN" b="1" dirty="0">
                <a:latin typeface="Times New Roman" panose="02020603050405020304" pitchFamily="18" charset="0"/>
                <a:cs typeface="Times New Roman" panose="02020603050405020304" pitchFamily="18" charset="0"/>
              </a:rPr>
              <a:t>Numeric</a:t>
            </a:r>
            <a:r>
              <a:rPr lang="en-IN" dirty="0">
                <a:latin typeface="Times New Roman" panose="02020603050405020304" pitchFamily="18" charset="0"/>
                <a:cs typeface="Times New Roman" panose="02020603050405020304" pitchFamily="18" charset="0"/>
              </a:rPr>
              <a:t> data types includes</a:t>
            </a:r>
          </a:p>
          <a:p>
            <a:pPr marL="0" indent="0">
              <a:lnSpc>
                <a:spcPct val="150000"/>
              </a:lnSpc>
              <a:buNone/>
            </a:pPr>
            <a:r>
              <a:rPr lang="en-IN" b="1" dirty="0">
                <a:latin typeface="Times New Roman" panose="02020603050405020304" pitchFamily="18" charset="0"/>
                <a:cs typeface="Times New Roman" panose="02020603050405020304" pitchFamily="18" charset="0"/>
              </a:rPr>
              <a:t>int: </a:t>
            </a:r>
            <a:r>
              <a:rPr lang="en-IN" dirty="0">
                <a:latin typeface="Times New Roman" panose="02020603050405020304" pitchFamily="18" charset="0"/>
                <a:cs typeface="Times New Roman" panose="02020603050405020304" pitchFamily="18" charset="0"/>
              </a:rPr>
              <a:t>used for the integer value</a:t>
            </a:r>
          </a:p>
          <a:p>
            <a:pPr marL="0" indent="0">
              <a:lnSpc>
                <a:spcPct val="150000"/>
              </a:lnSpc>
              <a:buNone/>
            </a:pPr>
            <a:r>
              <a:rPr lang="en-IN" b="1" dirty="0">
                <a:latin typeface="Times New Roman" panose="02020603050405020304" pitchFamily="18" charset="0"/>
                <a:cs typeface="Times New Roman" panose="02020603050405020304" pitchFamily="18" charset="0"/>
              </a:rPr>
              <a:t>float: </a:t>
            </a:r>
            <a:r>
              <a:rPr lang="en-IN" dirty="0">
                <a:latin typeface="Times New Roman" panose="02020603050405020304" pitchFamily="18" charset="0"/>
                <a:cs typeface="Times New Roman" panose="02020603050405020304" pitchFamily="18" charset="0"/>
              </a:rPr>
              <a:t>used to specify a decimal point number.</a:t>
            </a:r>
          </a:p>
          <a:p>
            <a:pPr marL="0" indent="0">
              <a:lnSpc>
                <a:spcPct val="150000"/>
              </a:lnSpc>
              <a:buNone/>
            </a:pPr>
            <a:r>
              <a:rPr lang="en-IN" b="1" dirty="0">
                <a:latin typeface="Times New Roman" panose="02020603050405020304" pitchFamily="18" charset="0"/>
                <a:cs typeface="Times New Roman" panose="02020603050405020304" pitchFamily="18" charset="0"/>
              </a:rPr>
              <a:t>dec(</a:t>
            </a:r>
            <a:r>
              <a:rPr lang="en-IN" b="1" dirty="0" err="1">
                <a:latin typeface="Times New Roman" panose="02020603050405020304" pitchFamily="18" charset="0"/>
                <a:cs typeface="Times New Roman" panose="02020603050405020304" pitchFamily="18" charset="0"/>
              </a:rPr>
              <a:t>i,j</a:t>
            </a:r>
            <a:r>
              <a:rPr lang="en-IN" b="1" dirty="0">
                <a:latin typeface="Times New Roman" panose="02020603050405020304" pitchFamily="18" charset="0"/>
                <a:cs typeface="Times New Roman" panose="02020603050405020304" pitchFamily="18" charset="0"/>
              </a:rPr>
              <a:t>) or numeric(</a:t>
            </a:r>
            <a:r>
              <a:rPr lang="en-IN" b="1" dirty="0" err="1">
                <a:latin typeface="Times New Roman" panose="02020603050405020304" pitchFamily="18" charset="0"/>
                <a:cs typeface="Times New Roman" panose="02020603050405020304" pitchFamily="18" charset="0"/>
              </a:rPr>
              <a:t>i,j</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used to specify a decimal point number.</a:t>
            </a:r>
          </a:p>
          <a:p>
            <a:pPr marL="0" indent="0">
              <a:lnSpc>
                <a:spcPct val="150000"/>
              </a:lnSpc>
              <a:buNone/>
            </a:pP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precision, total number of decimal digits</a:t>
            </a:r>
          </a:p>
          <a:p>
            <a:pPr marL="0" indent="0">
              <a:lnSpc>
                <a:spcPct val="150000"/>
              </a:lnSpc>
              <a:buNone/>
            </a:pPr>
            <a:r>
              <a:rPr lang="en-IN" dirty="0">
                <a:latin typeface="Times New Roman" panose="02020603050405020304" pitchFamily="18" charset="0"/>
                <a:cs typeface="Times New Roman" panose="02020603050405020304" pitchFamily="18" charset="0"/>
              </a:rPr>
              <a:t>j- scale, number of digits after the decimal point.</a:t>
            </a:r>
          </a:p>
          <a:p>
            <a:pPr>
              <a:lnSpc>
                <a:spcPct val="150000"/>
              </a:lnSpc>
            </a:pPr>
            <a:r>
              <a:rPr lang="en-IN" b="1" dirty="0">
                <a:latin typeface="Times New Roman" panose="02020603050405020304" pitchFamily="18" charset="0"/>
                <a:cs typeface="Times New Roman" panose="02020603050405020304" pitchFamily="18" charset="0"/>
              </a:rPr>
              <a:t>Boolean</a:t>
            </a:r>
            <a:r>
              <a:rPr lang="en-IN" dirty="0">
                <a:latin typeface="Times New Roman" panose="02020603050405020304" pitchFamily="18" charset="0"/>
                <a:cs typeface="Times New Roman" panose="02020603050405020304" pitchFamily="18" charset="0"/>
              </a:rPr>
              <a:t> data type</a:t>
            </a:r>
          </a:p>
          <a:p>
            <a:pPr marL="0" indent="0">
              <a:lnSpc>
                <a:spcPct val="150000"/>
              </a:lnSpc>
              <a:buNone/>
            </a:pPr>
            <a:r>
              <a:rPr lang="en-IN" b="1" dirty="0">
                <a:latin typeface="Times New Roman" panose="02020603050405020304" pitchFamily="18" charset="0"/>
                <a:cs typeface="Times New Roman" panose="02020603050405020304" pitchFamily="18" charset="0"/>
              </a:rPr>
              <a:t>bool: </a:t>
            </a:r>
            <a:r>
              <a:rPr lang="en-IN" dirty="0">
                <a:latin typeface="Times New Roman" panose="02020603050405020304" pitchFamily="18" charset="0"/>
                <a:cs typeface="Times New Roman" panose="02020603050405020304" pitchFamily="18" charset="0"/>
              </a:rPr>
              <a:t>used to specify Boolean values true and false.</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59791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9BB42-61F7-E095-79AC-29C9AC132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51" y="402956"/>
            <a:ext cx="11375756" cy="6059837"/>
          </a:xfrm>
        </p:spPr>
      </p:pic>
    </p:spTree>
    <p:extLst>
      <p:ext uri="{BB962C8B-B14F-4D97-AF65-F5344CB8AC3E}">
        <p14:creationId xmlns:p14="http://schemas.microsoft.com/office/powerpoint/2010/main" val="3004744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AF752AF-3575-BE60-FF56-04F929DFFA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2769" y="531784"/>
            <a:ext cx="6019801" cy="5605546"/>
          </a:xfrm>
        </p:spPr>
      </p:pic>
      <p:pic>
        <p:nvPicPr>
          <p:cNvPr id="10" name="Content Placeholder 9">
            <a:extLst>
              <a:ext uri="{FF2B5EF4-FFF2-40B4-BE49-F238E27FC236}">
                <a16:creationId xmlns:a16="http://schemas.microsoft.com/office/drawing/2014/main" id="{1E3390DC-B495-49EE-0CDC-8CC874ABE8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91569"/>
            <a:ext cx="6019801" cy="5780868"/>
          </a:xfrm>
        </p:spPr>
      </p:pic>
    </p:spTree>
    <p:extLst>
      <p:ext uri="{BB962C8B-B14F-4D97-AF65-F5344CB8AC3E}">
        <p14:creationId xmlns:p14="http://schemas.microsoft.com/office/powerpoint/2010/main" val="541413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6CABD-C174-10B4-75FD-16DC5DABE5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8969" y="681924"/>
            <a:ext cx="6028841" cy="5331417"/>
          </a:xfrm>
        </p:spPr>
      </p:pic>
      <p:pic>
        <p:nvPicPr>
          <p:cNvPr id="8" name="Content Placeholder 7">
            <a:extLst>
              <a:ext uri="{FF2B5EF4-FFF2-40B4-BE49-F238E27FC236}">
                <a16:creationId xmlns:a16="http://schemas.microsoft.com/office/drawing/2014/main" id="{A7D82BCC-85E6-A089-C738-622EECFDBD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1168" y="681924"/>
            <a:ext cx="5740831" cy="5331417"/>
          </a:xfrm>
        </p:spPr>
      </p:pic>
    </p:spTree>
    <p:extLst>
      <p:ext uri="{BB962C8B-B14F-4D97-AF65-F5344CB8AC3E}">
        <p14:creationId xmlns:p14="http://schemas.microsoft.com/office/powerpoint/2010/main" val="270121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A776F8-AA4C-B4E6-E63A-7EF0F14B23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437" y="495946"/>
            <a:ext cx="11050292" cy="5681017"/>
          </a:xfrm>
        </p:spPr>
      </p:pic>
    </p:spTree>
    <p:extLst>
      <p:ext uri="{BB962C8B-B14F-4D97-AF65-F5344CB8AC3E}">
        <p14:creationId xmlns:p14="http://schemas.microsoft.com/office/powerpoint/2010/main" val="112465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75EFDC-781E-BCAC-50F2-D47E46B9E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942" y="433952"/>
            <a:ext cx="11158780" cy="5873857"/>
          </a:xfrm>
        </p:spPr>
      </p:pic>
    </p:spTree>
    <p:extLst>
      <p:ext uri="{BB962C8B-B14F-4D97-AF65-F5344CB8AC3E}">
        <p14:creationId xmlns:p14="http://schemas.microsoft.com/office/powerpoint/2010/main" val="1249456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C247D7-E2F3-CA80-4D60-F9ED84126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59" y="464948"/>
            <a:ext cx="11298265" cy="5920353"/>
          </a:xfrm>
          <a:prstGeom prst="rect">
            <a:avLst/>
          </a:prstGeom>
        </p:spPr>
      </p:pic>
    </p:spTree>
    <p:extLst>
      <p:ext uri="{BB962C8B-B14F-4D97-AF65-F5344CB8AC3E}">
        <p14:creationId xmlns:p14="http://schemas.microsoft.com/office/powerpoint/2010/main" val="547147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97E198-10B1-5FE5-4C26-F5F42531F3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454" y="480446"/>
            <a:ext cx="11174278" cy="5997845"/>
          </a:xfrm>
        </p:spPr>
      </p:pic>
    </p:spTree>
    <p:extLst>
      <p:ext uri="{BB962C8B-B14F-4D97-AF65-F5344CB8AC3E}">
        <p14:creationId xmlns:p14="http://schemas.microsoft.com/office/powerpoint/2010/main" val="948605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FB4B23-68DC-31AB-8214-09FA2B611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987" y="433952"/>
            <a:ext cx="11794210" cy="6152827"/>
          </a:xfrm>
        </p:spPr>
      </p:pic>
    </p:spTree>
    <p:extLst>
      <p:ext uri="{BB962C8B-B14F-4D97-AF65-F5344CB8AC3E}">
        <p14:creationId xmlns:p14="http://schemas.microsoft.com/office/powerpoint/2010/main" val="48992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22EB341-B30B-DC7F-E582-8F49499527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71" y="263470"/>
            <a:ext cx="11546237" cy="6230319"/>
          </a:xfrm>
        </p:spPr>
      </p:pic>
    </p:spTree>
    <p:extLst>
      <p:ext uri="{BB962C8B-B14F-4D97-AF65-F5344CB8AC3E}">
        <p14:creationId xmlns:p14="http://schemas.microsoft.com/office/powerpoint/2010/main" val="1217932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3822-90B2-2B7F-D98E-C51A47EA1545}"/>
              </a:ext>
            </a:extLst>
          </p:cNvPr>
          <p:cNvSpPr>
            <a:spLocks noGrp="1"/>
          </p:cNvSpPr>
          <p:nvPr>
            <p:ph type="title"/>
          </p:nvPr>
        </p:nvSpPr>
        <p:spPr>
          <a:xfrm>
            <a:off x="413658" y="97972"/>
            <a:ext cx="10940142" cy="849085"/>
          </a:xfrm>
        </p:spPr>
        <p:txBody>
          <a:bodyPr>
            <a:normAutofit/>
          </a:bodyPr>
          <a:lstStyle/>
          <a:p>
            <a:r>
              <a:rPr lang="en-IN" sz="3600" b="1" dirty="0">
                <a:latin typeface="Times New Roman" panose="02020603050405020304" pitchFamily="18" charset="0"/>
                <a:cs typeface="Times New Roman" panose="02020603050405020304" pitchFamily="18" charset="0"/>
              </a:rPr>
              <a:t>ORDER BY Clause</a:t>
            </a:r>
          </a:p>
        </p:txBody>
      </p:sp>
      <p:sp>
        <p:nvSpPr>
          <p:cNvPr id="3" name="Content Placeholder 2">
            <a:extLst>
              <a:ext uri="{FF2B5EF4-FFF2-40B4-BE49-F238E27FC236}">
                <a16:creationId xmlns:a16="http://schemas.microsoft.com/office/drawing/2014/main" id="{7F5595A7-C110-16AF-84D5-7E1C10DD01ED}"/>
              </a:ext>
            </a:extLst>
          </p:cNvPr>
          <p:cNvSpPr>
            <a:spLocks noGrp="1"/>
          </p:cNvSpPr>
          <p:nvPr>
            <p:ph idx="1"/>
          </p:nvPr>
        </p:nvSpPr>
        <p:spPr>
          <a:xfrm>
            <a:off x="0" y="849086"/>
            <a:ext cx="12192000" cy="6008914"/>
          </a:xfrm>
        </p:spPr>
        <p:txBody>
          <a:bodyPr/>
          <a:lstStyle/>
          <a:p>
            <a:pPr>
              <a:lnSpc>
                <a:spcPct val="100000"/>
              </a:lnSpc>
            </a:pPr>
            <a:r>
              <a:rPr lang="en-IN" dirty="0">
                <a:latin typeface="Times New Roman" panose="02020603050405020304" pitchFamily="18" charset="0"/>
                <a:cs typeface="Times New Roman" panose="02020603050405020304" pitchFamily="18" charset="0"/>
              </a:rPr>
              <a:t>The ORDER BY is used to sort the result-set in ascending (ASC) or descending order (DESC).</a:t>
            </a:r>
          </a:p>
          <a:p>
            <a:pPr>
              <a:lnSpc>
                <a:spcPct val="100000"/>
              </a:lnSpc>
            </a:pPr>
            <a:r>
              <a:rPr lang="en-IN" dirty="0">
                <a:latin typeface="Times New Roman" panose="02020603050405020304" pitchFamily="18" charset="0"/>
                <a:cs typeface="Times New Roman" panose="02020603050405020304" pitchFamily="18" charset="0"/>
              </a:rPr>
              <a:t>By default it sorts the data in ascending order.</a:t>
            </a:r>
          </a:p>
          <a:p>
            <a:pPr marL="0" indent="0">
              <a:lnSpc>
                <a:spcPct val="100000"/>
              </a:lnSpc>
              <a:buNone/>
            </a:pPr>
            <a:r>
              <a:rPr lang="en-IN" dirty="0">
                <a:latin typeface="Times New Roman" panose="02020603050405020304" pitchFamily="18" charset="0"/>
                <a:cs typeface="Times New Roman" panose="02020603050405020304" pitchFamily="18" charset="0"/>
              </a:rPr>
              <a:t>Syntax:</a:t>
            </a:r>
          </a:p>
          <a:p>
            <a:pPr marL="0" indent="0">
              <a:lnSpc>
                <a:spcPct val="10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 ORDER BY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ASC/DESC;</a:t>
            </a:r>
          </a:p>
          <a:p>
            <a:pPr marL="0" indent="0">
              <a:lnSpc>
                <a:spcPct val="100000"/>
              </a:lnSpc>
              <a:buNone/>
            </a:pPr>
            <a:r>
              <a:rPr lang="en-IN" dirty="0">
                <a:latin typeface="Times New Roman" panose="02020603050405020304" pitchFamily="18" charset="0"/>
                <a:cs typeface="Times New Roman" panose="02020603050405020304" pitchFamily="18" charset="0"/>
              </a:rPr>
              <a:t>SELECT * FROM employee ORDER BY Age DESC;</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C7EF3BE-2554-E1C0-A5DB-BC72BC26BFEB}"/>
              </a:ext>
            </a:extLst>
          </p:cNvPr>
          <p:cNvGraphicFramePr>
            <a:graphicFrameLocks noGrp="1"/>
          </p:cNvGraphicFramePr>
          <p:nvPr>
            <p:extLst>
              <p:ext uri="{D42A27DB-BD31-4B8C-83A1-F6EECF244321}">
                <p14:modId xmlns:p14="http://schemas.microsoft.com/office/powerpoint/2010/main" val="2879091954"/>
              </p:ext>
            </p:extLst>
          </p:nvPr>
        </p:nvGraphicFramePr>
        <p:xfrm>
          <a:off x="1103086" y="4572000"/>
          <a:ext cx="8636000" cy="2275840"/>
        </p:xfrm>
        <a:graphic>
          <a:graphicData uri="http://schemas.openxmlformats.org/drawingml/2006/table">
            <a:tbl>
              <a:tblPr firstRow="1" bandRow="1">
                <a:tableStyleId>{5C22544A-7EE6-4342-B048-85BDC9FD1C3A}</a:tableStyleId>
              </a:tblPr>
              <a:tblGrid>
                <a:gridCol w="2717014">
                  <a:extLst>
                    <a:ext uri="{9D8B030D-6E8A-4147-A177-3AD203B41FA5}">
                      <a16:colId xmlns:a16="http://schemas.microsoft.com/office/drawing/2014/main" val="1780156567"/>
                    </a:ext>
                  </a:extLst>
                </a:gridCol>
                <a:gridCol w="3351191">
                  <a:extLst>
                    <a:ext uri="{9D8B030D-6E8A-4147-A177-3AD203B41FA5}">
                      <a16:colId xmlns:a16="http://schemas.microsoft.com/office/drawing/2014/main" val="370428890"/>
                    </a:ext>
                  </a:extLst>
                </a:gridCol>
                <a:gridCol w="2567795">
                  <a:extLst>
                    <a:ext uri="{9D8B030D-6E8A-4147-A177-3AD203B41FA5}">
                      <a16:colId xmlns:a16="http://schemas.microsoft.com/office/drawing/2014/main" val="3941942193"/>
                    </a:ext>
                  </a:extLst>
                </a:gridCol>
              </a:tblGrid>
              <a:tr h="568960">
                <a:tc>
                  <a:txBody>
                    <a:bodyPr/>
                    <a:lstStyle/>
                    <a:p>
                      <a:r>
                        <a:rPr lang="en-IN" sz="2800" dirty="0" err="1">
                          <a:latin typeface="Times New Roman" panose="02020603050405020304" pitchFamily="18" charset="0"/>
                          <a:cs typeface="Times New Roman" panose="02020603050405020304" pitchFamily="18" charset="0"/>
                        </a:rPr>
                        <a:t>Emp_id</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err="1">
                          <a:latin typeface="Times New Roman" panose="02020603050405020304" pitchFamily="18" charset="0"/>
                          <a:cs typeface="Times New Roman" panose="02020603050405020304" pitchFamily="18" charset="0"/>
                        </a:rPr>
                        <a:t>Emp_name</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a:latin typeface="Times New Roman" panose="02020603050405020304" pitchFamily="18" charset="0"/>
                          <a:cs typeface="Times New Roman" panose="02020603050405020304" pitchFamily="18" charset="0"/>
                        </a:rPr>
                        <a:t>Age</a:t>
                      </a:r>
                    </a:p>
                  </a:txBody>
                  <a:tcPr/>
                </a:tc>
                <a:extLst>
                  <a:ext uri="{0D108BD9-81ED-4DB2-BD59-A6C34878D82A}">
                    <a16:rowId xmlns:a16="http://schemas.microsoft.com/office/drawing/2014/main" val="1301939764"/>
                  </a:ext>
                </a:extLst>
              </a:tr>
              <a:tr h="568960">
                <a:tc>
                  <a:txBody>
                    <a:bodyPr/>
                    <a:lstStyle/>
                    <a:p>
                      <a:r>
                        <a:rPr lang="en-IN" sz="2800" dirty="0">
                          <a:latin typeface="Times New Roman" panose="02020603050405020304" pitchFamily="18" charset="0"/>
                          <a:cs typeface="Times New Roman" panose="02020603050405020304" pitchFamily="18" charset="0"/>
                        </a:rPr>
                        <a:t>2</a:t>
                      </a:r>
                    </a:p>
                  </a:txBody>
                  <a:tcPr/>
                </a:tc>
                <a:tc>
                  <a:txBody>
                    <a:bodyPr/>
                    <a:lstStyle/>
                    <a:p>
                      <a:r>
                        <a:rPr lang="en-IN" sz="2800" dirty="0">
                          <a:latin typeface="Times New Roman" panose="02020603050405020304" pitchFamily="18" charset="0"/>
                          <a:cs typeface="Times New Roman" panose="02020603050405020304" pitchFamily="18" charset="0"/>
                        </a:rPr>
                        <a:t>Sara</a:t>
                      </a:r>
                    </a:p>
                  </a:txBody>
                  <a:tcPr/>
                </a:tc>
                <a:tc>
                  <a:txBody>
                    <a:bodyPr/>
                    <a:lstStyle/>
                    <a:p>
                      <a:r>
                        <a:rPr lang="en-IN" sz="2800" dirty="0">
                          <a:latin typeface="Times New Roman" panose="02020603050405020304" pitchFamily="18" charset="0"/>
                          <a:cs typeface="Times New Roman" panose="02020603050405020304" pitchFamily="18" charset="0"/>
                        </a:rPr>
                        <a:t>45</a:t>
                      </a:r>
                    </a:p>
                  </a:txBody>
                  <a:tcPr/>
                </a:tc>
                <a:extLst>
                  <a:ext uri="{0D108BD9-81ED-4DB2-BD59-A6C34878D82A}">
                    <a16:rowId xmlns:a16="http://schemas.microsoft.com/office/drawing/2014/main" val="769407478"/>
                  </a:ext>
                </a:extLst>
              </a:tr>
              <a:tr h="568960">
                <a:tc>
                  <a:txBody>
                    <a:bodyPr/>
                    <a:lstStyle/>
                    <a:p>
                      <a:r>
                        <a:rPr lang="en-IN" sz="2800" dirty="0">
                          <a:latin typeface="Times New Roman" panose="02020603050405020304" pitchFamily="18" charset="0"/>
                          <a:cs typeface="Times New Roman" panose="02020603050405020304" pitchFamily="18" charset="0"/>
                        </a:rPr>
                        <a:t>1</a:t>
                      </a:r>
                    </a:p>
                  </a:txBody>
                  <a:tcPr/>
                </a:tc>
                <a:tc>
                  <a:txBody>
                    <a:bodyPr/>
                    <a:lstStyle/>
                    <a:p>
                      <a:r>
                        <a:rPr lang="en-IN" sz="2800" dirty="0">
                          <a:latin typeface="Times New Roman" panose="02020603050405020304" pitchFamily="18" charset="0"/>
                          <a:cs typeface="Times New Roman" panose="02020603050405020304" pitchFamily="18" charset="0"/>
                        </a:rPr>
                        <a:t>Nick</a:t>
                      </a:r>
                    </a:p>
                  </a:txBody>
                  <a:tcPr/>
                </a:tc>
                <a:tc>
                  <a:txBody>
                    <a:bodyPr/>
                    <a:lstStyle/>
                    <a:p>
                      <a:r>
                        <a:rPr lang="en-IN" sz="2800" dirty="0">
                          <a:latin typeface="Times New Roman" panose="02020603050405020304" pitchFamily="18" charset="0"/>
                          <a:cs typeface="Times New Roman" panose="02020603050405020304" pitchFamily="18" charset="0"/>
                        </a:rPr>
                        <a:t>35</a:t>
                      </a:r>
                    </a:p>
                  </a:txBody>
                  <a:tcPr/>
                </a:tc>
                <a:extLst>
                  <a:ext uri="{0D108BD9-81ED-4DB2-BD59-A6C34878D82A}">
                    <a16:rowId xmlns:a16="http://schemas.microsoft.com/office/drawing/2014/main" val="1669981872"/>
                  </a:ext>
                </a:extLst>
              </a:tr>
              <a:tr h="568960">
                <a:tc>
                  <a:txBody>
                    <a:bodyPr/>
                    <a:lstStyle/>
                    <a:p>
                      <a:r>
                        <a:rPr lang="en-IN" sz="2800" dirty="0">
                          <a:latin typeface="Times New Roman" panose="02020603050405020304" pitchFamily="18" charset="0"/>
                          <a:cs typeface="Times New Roman" panose="02020603050405020304" pitchFamily="18" charset="0"/>
                        </a:rPr>
                        <a:t>3</a:t>
                      </a:r>
                    </a:p>
                  </a:txBody>
                  <a:tcPr/>
                </a:tc>
                <a:tc>
                  <a:txBody>
                    <a:bodyPr/>
                    <a:lstStyle/>
                    <a:p>
                      <a:r>
                        <a:rPr lang="en-IN" sz="2800" dirty="0">
                          <a:latin typeface="Times New Roman" panose="02020603050405020304" pitchFamily="18" charset="0"/>
                          <a:cs typeface="Times New Roman" panose="02020603050405020304" pitchFamily="18" charset="0"/>
                        </a:rPr>
                        <a:t>Jack</a:t>
                      </a:r>
                    </a:p>
                  </a:txBody>
                  <a:tcPr/>
                </a:tc>
                <a:tc>
                  <a:txBody>
                    <a:bodyPr/>
                    <a:lstStyle/>
                    <a:p>
                      <a:r>
                        <a:rPr lang="en-IN" sz="2800"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3429313913"/>
                  </a:ext>
                </a:extLst>
              </a:tr>
            </a:tbl>
          </a:graphicData>
        </a:graphic>
      </p:graphicFrame>
    </p:spTree>
    <p:extLst>
      <p:ext uri="{BB962C8B-B14F-4D97-AF65-F5344CB8AC3E}">
        <p14:creationId xmlns:p14="http://schemas.microsoft.com/office/powerpoint/2010/main" val="361369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1E0F9-3CC0-5E4B-28CA-146B694E36D4}"/>
              </a:ext>
            </a:extLst>
          </p:cNvPr>
          <p:cNvSpPr>
            <a:spLocks noGrp="1"/>
          </p:cNvSpPr>
          <p:nvPr>
            <p:ph idx="1"/>
          </p:nvPr>
        </p:nvSpPr>
        <p:spPr>
          <a:xfrm>
            <a:off x="254643" y="0"/>
            <a:ext cx="11937357" cy="7037408"/>
          </a:xfrm>
        </p:spPr>
        <p:txBody>
          <a:bodyPr>
            <a:normAutofit/>
          </a:bodyPr>
          <a:lstStyle/>
          <a:p>
            <a:pPr>
              <a:lnSpc>
                <a:spcPct val="150000"/>
              </a:lnSpc>
            </a:pPr>
            <a:r>
              <a:rPr lang="en-IN" b="1" dirty="0">
                <a:latin typeface="Times New Roman" panose="02020603050405020304" pitchFamily="18" charset="0"/>
                <a:cs typeface="Times New Roman" panose="02020603050405020304" pitchFamily="18" charset="0"/>
              </a:rPr>
              <a:t>Character </a:t>
            </a:r>
            <a:r>
              <a:rPr lang="en-IN" dirty="0">
                <a:latin typeface="Times New Roman" panose="02020603050405020304" pitchFamily="18" charset="0"/>
                <a:cs typeface="Times New Roman" panose="02020603050405020304" pitchFamily="18" charset="0"/>
              </a:rPr>
              <a:t>data types</a:t>
            </a:r>
          </a:p>
          <a:p>
            <a:pPr marL="0" indent="0">
              <a:lnSpc>
                <a:spcPct val="150000"/>
              </a:lnSpc>
              <a:buNone/>
            </a:pPr>
            <a:r>
              <a:rPr lang="en-IN" b="1" dirty="0">
                <a:latin typeface="Times New Roman" panose="02020603050405020304" pitchFamily="18" charset="0"/>
                <a:cs typeface="Times New Roman" panose="02020603050405020304" pitchFamily="18" charset="0"/>
              </a:rPr>
              <a:t>Char: </a:t>
            </a:r>
            <a:r>
              <a:rPr lang="en-IN" dirty="0">
                <a:latin typeface="Times New Roman" panose="02020603050405020304" pitchFamily="18" charset="0"/>
                <a:cs typeface="Times New Roman" panose="02020603050405020304" pitchFamily="18" charset="0"/>
              </a:rPr>
              <a:t>fixed length string that can contain numbers, letters and special characters.</a:t>
            </a:r>
          </a:p>
          <a:p>
            <a:pPr marL="0" indent="0">
              <a:lnSpc>
                <a:spcPct val="150000"/>
              </a:lnSpc>
              <a:buNone/>
            </a:pPr>
            <a:r>
              <a:rPr lang="en-IN" b="1" dirty="0">
                <a:latin typeface="Times New Roman" panose="02020603050405020304" pitchFamily="18" charset="0"/>
                <a:cs typeface="Times New Roman" panose="02020603050405020304" pitchFamily="18" charset="0"/>
              </a:rPr>
              <a:t>Varchar: </a:t>
            </a:r>
            <a:r>
              <a:rPr lang="en-IN" dirty="0">
                <a:latin typeface="Times New Roman" panose="02020603050405020304" pitchFamily="18" charset="0"/>
                <a:cs typeface="Times New Roman" panose="02020603050405020304" pitchFamily="18" charset="0"/>
              </a:rPr>
              <a:t>variable length string that can contain numbers, letters and special characters.</a:t>
            </a:r>
          </a:p>
          <a:p>
            <a:pPr>
              <a:lnSpc>
                <a:spcPct val="150000"/>
              </a:lnSpc>
            </a:pPr>
            <a:r>
              <a:rPr lang="en-IN" b="1" dirty="0">
                <a:latin typeface="Times New Roman" panose="02020603050405020304" pitchFamily="18" charset="0"/>
                <a:cs typeface="Times New Roman" panose="02020603050405020304" pitchFamily="18" charset="0"/>
              </a:rPr>
              <a:t>Date </a:t>
            </a:r>
            <a:r>
              <a:rPr lang="en-IN" dirty="0">
                <a:latin typeface="Times New Roman" panose="02020603050405020304" pitchFamily="18" charset="0"/>
                <a:cs typeface="Times New Roman" panose="02020603050405020304" pitchFamily="18" charset="0"/>
              </a:rPr>
              <a:t>data type</a:t>
            </a:r>
          </a:p>
          <a:p>
            <a:pPr marL="0" indent="0">
              <a:lnSpc>
                <a:spcPct val="150000"/>
              </a:lnSpc>
              <a:buNone/>
            </a:pPr>
            <a:r>
              <a:rPr lang="en-IN" b="1" dirty="0">
                <a:latin typeface="Times New Roman" panose="02020603050405020304" pitchFamily="18" charset="0"/>
                <a:cs typeface="Times New Roman" panose="02020603050405020304" pitchFamily="18" charset="0"/>
              </a:rPr>
              <a:t>date: </a:t>
            </a:r>
            <a:r>
              <a:rPr lang="en-IN" dirty="0">
                <a:latin typeface="Times New Roman" panose="02020603050405020304" pitchFamily="18" charset="0"/>
                <a:cs typeface="Times New Roman" panose="02020603050405020304" pitchFamily="18" charset="0"/>
              </a:rPr>
              <a:t>date format YYYY-MM-DD</a:t>
            </a:r>
          </a:p>
          <a:p>
            <a:pPr>
              <a:lnSpc>
                <a:spcPct val="150000"/>
              </a:lnSpc>
            </a:pPr>
            <a:r>
              <a:rPr lang="en-IN" b="1" dirty="0">
                <a:latin typeface="Times New Roman" panose="02020603050405020304" pitchFamily="18" charset="0"/>
                <a:cs typeface="Times New Roman" panose="02020603050405020304" pitchFamily="18" charset="0"/>
              </a:rPr>
              <a:t>Time</a:t>
            </a:r>
            <a:r>
              <a:rPr lang="en-IN" dirty="0">
                <a:latin typeface="Times New Roman" panose="02020603050405020304" pitchFamily="18" charset="0"/>
                <a:cs typeface="Times New Roman" panose="02020603050405020304" pitchFamily="18" charset="0"/>
              </a:rPr>
              <a:t> data type</a:t>
            </a:r>
          </a:p>
          <a:p>
            <a:pPr marL="0" indent="0">
              <a:lnSpc>
                <a:spcPct val="150000"/>
              </a:lnSpc>
              <a:buNone/>
            </a:pPr>
            <a:r>
              <a:rPr lang="en-IN" b="1" dirty="0">
                <a:latin typeface="Times New Roman" panose="02020603050405020304" pitchFamily="18" charset="0"/>
                <a:cs typeface="Times New Roman" panose="02020603050405020304" pitchFamily="18" charset="0"/>
              </a:rPr>
              <a:t>time: </a:t>
            </a:r>
            <a:r>
              <a:rPr lang="en-IN" dirty="0">
                <a:latin typeface="Times New Roman" panose="02020603050405020304" pitchFamily="18" charset="0"/>
                <a:cs typeface="Times New Roman" panose="02020603050405020304" pitchFamily="18" charset="0"/>
              </a:rPr>
              <a:t>time format HH:MM:SS</a:t>
            </a:r>
          </a:p>
          <a:p>
            <a:pPr marL="0" indent="0">
              <a:lnSpc>
                <a:spcPct val="150000"/>
              </a:lnSpc>
              <a:buNone/>
            </a:pPr>
            <a:r>
              <a:rPr lang="en-IN" b="1" dirty="0">
                <a:latin typeface="Times New Roman" panose="02020603050405020304" pitchFamily="18" charset="0"/>
                <a:cs typeface="Times New Roman" panose="02020603050405020304" pitchFamily="18" charset="0"/>
              </a:rPr>
              <a:t>datetime: </a:t>
            </a:r>
            <a:r>
              <a:rPr lang="en-IN" dirty="0">
                <a:latin typeface="Times New Roman" panose="02020603050405020304" pitchFamily="18" charset="0"/>
                <a:cs typeface="Times New Roman" panose="02020603050405020304" pitchFamily="18" charset="0"/>
              </a:rPr>
              <a:t>date and time combination format is YYYY-MM-DD HH:MM:SS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948649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DF6DD-ADB6-54A0-F0B8-1F76AF3A3B78}"/>
              </a:ext>
            </a:extLst>
          </p:cNvPr>
          <p:cNvSpPr>
            <a:spLocks noGrp="1"/>
          </p:cNvSpPr>
          <p:nvPr>
            <p:ph idx="1"/>
          </p:nvPr>
        </p:nvSpPr>
        <p:spPr>
          <a:xfrm>
            <a:off x="1" y="0"/>
            <a:ext cx="12192000" cy="6858000"/>
          </a:xfrm>
        </p:spPr>
        <p:txBody>
          <a:bodyPr>
            <a:normAutofit fontScale="92500" lnSpcReduction="20000"/>
          </a:bodyPr>
          <a:lstStyle/>
          <a:p>
            <a:pPr marL="0" indent="0">
              <a:lnSpc>
                <a:spcPct val="150000"/>
              </a:lnSpc>
              <a:buNone/>
            </a:pPr>
            <a:r>
              <a:rPr lang="en-IN" sz="4300" b="1" dirty="0">
                <a:latin typeface="Times New Roman" panose="02020603050405020304" pitchFamily="18" charset="0"/>
                <a:cs typeface="Times New Roman" panose="02020603050405020304" pitchFamily="18" charset="0"/>
              </a:rPr>
              <a:t>Insert Values in table</a:t>
            </a:r>
          </a:p>
          <a:p>
            <a:pPr>
              <a:lnSpc>
                <a:spcPct val="150000"/>
              </a:lnSpc>
            </a:pPr>
            <a:r>
              <a:rPr lang="en-IN" dirty="0">
                <a:latin typeface="Times New Roman" panose="02020603050405020304" pitchFamily="18" charset="0"/>
                <a:cs typeface="Times New Roman" panose="02020603050405020304" pitchFamily="18" charset="0"/>
              </a:rPr>
              <a:t>The INSERT INTO statement is used to insert new records in a table.</a:t>
            </a:r>
          </a:p>
          <a:p>
            <a:pPr>
              <a:lnSpc>
                <a:spcPct val="150000"/>
              </a:lnSpc>
            </a:pPr>
            <a:r>
              <a:rPr lang="en-IN" b="1" dirty="0">
                <a:latin typeface="Times New Roman" panose="02020603050405020304" pitchFamily="18" charset="0"/>
                <a:cs typeface="Times New Roman" panose="02020603050405020304" pitchFamily="18" charset="0"/>
              </a:rPr>
              <a:t>Syntax </a:t>
            </a:r>
          </a:p>
          <a:p>
            <a:pPr lvl="1">
              <a:lnSpc>
                <a:spcPct val="150000"/>
              </a:lnSpc>
            </a:pPr>
            <a:r>
              <a:rPr lang="en-IN" sz="2800" dirty="0">
                <a:latin typeface="Times New Roman" panose="02020603050405020304" pitchFamily="18" charset="0"/>
                <a:cs typeface="Times New Roman" panose="02020603050405020304" pitchFamily="18" charset="0"/>
              </a:rPr>
              <a:t>INSERT INTO TABLE_NAME(column1, column2, column3, …. Column N) values(value1, value2, value3,………value N);</a:t>
            </a:r>
          </a:p>
          <a:p>
            <a:pPr>
              <a:lnSpc>
                <a:spcPct val="150000"/>
              </a:lnSpc>
            </a:pPr>
            <a:r>
              <a:rPr lang="en-IN" b="1" dirty="0">
                <a:latin typeface="Times New Roman" panose="02020603050405020304" pitchFamily="18" charset="0"/>
                <a:cs typeface="Times New Roman" panose="02020603050405020304" pitchFamily="18" charset="0"/>
              </a:rPr>
              <a:t>Example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CustName</a:t>
            </a:r>
            <a:r>
              <a:rPr lang="en-IN" sz="2800" dirty="0">
                <a:latin typeface="Times New Roman" panose="02020603050405020304" pitchFamily="18" charset="0"/>
                <a:cs typeface="Times New Roman" panose="02020603050405020304" pitchFamily="18" charset="0"/>
              </a:rPr>
              <a:t>, age city, salary) values(1, ’</a:t>
            </a:r>
            <a:r>
              <a:rPr lang="en-IN" sz="2800" dirty="0" err="1">
                <a:latin typeface="Times New Roman" panose="02020603050405020304" pitchFamily="18" charset="0"/>
                <a:cs typeface="Times New Roman" panose="02020603050405020304" pitchFamily="18" charset="0"/>
              </a:rPr>
              <a:t>sai</a:t>
            </a:r>
            <a:r>
              <a:rPr lang="en-IN" sz="2800" dirty="0">
                <a:latin typeface="Times New Roman" panose="02020603050405020304" pitchFamily="18" charset="0"/>
                <a:cs typeface="Times New Roman" panose="02020603050405020304" pitchFamily="18" charset="0"/>
              </a:rPr>
              <a:t>’ ,26, ’</a:t>
            </a:r>
            <a:r>
              <a:rPr lang="en-IN" sz="2800" dirty="0" err="1">
                <a:latin typeface="Times New Roman" panose="02020603050405020304" pitchFamily="18" charset="0"/>
                <a:cs typeface="Times New Roman" panose="02020603050405020304" pitchFamily="18" charset="0"/>
              </a:rPr>
              <a:t>delhi</a:t>
            </a:r>
            <a:r>
              <a:rPr lang="en-IN" sz="2800" dirty="0">
                <a:latin typeface="Times New Roman" panose="02020603050405020304" pitchFamily="18" charset="0"/>
                <a:cs typeface="Times New Roman" panose="02020603050405020304" pitchFamily="18" charset="0"/>
              </a:rPr>
              <a:t>’, 9000), (2,’varun’ ,28,’pune’, 10000);</a:t>
            </a:r>
          </a:p>
          <a:p>
            <a:pPr marL="457200" lvl="1" indent="0">
              <a:lnSpc>
                <a:spcPct val="150000"/>
              </a:lnSpc>
              <a:buNone/>
            </a:pPr>
            <a:r>
              <a:rPr lang="en-IN" sz="2800" b="1" dirty="0">
                <a:latin typeface="Times New Roman" panose="02020603050405020304" pitchFamily="18" charset="0"/>
                <a:cs typeface="Times New Roman" panose="02020603050405020304" pitchFamily="18" charset="0"/>
              </a:rPr>
              <a:t>Or it can be written as</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 values(1, ’</a:t>
            </a:r>
            <a:r>
              <a:rPr lang="en-IN" sz="2800" dirty="0" err="1">
                <a:latin typeface="Times New Roman" panose="02020603050405020304" pitchFamily="18" charset="0"/>
                <a:cs typeface="Times New Roman" panose="02020603050405020304" pitchFamily="18" charset="0"/>
              </a:rPr>
              <a:t>sai</a:t>
            </a:r>
            <a:r>
              <a:rPr lang="en-IN" sz="2800" dirty="0">
                <a:latin typeface="Times New Roman" panose="02020603050405020304" pitchFamily="18" charset="0"/>
                <a:cs typeface="Times New Roman" panose="02020603050405020304" pitchFamily="18" charset="0"/>
              </a:rPr>
              <a:t>’ ,26, ’</a:t>
            </a:r>
            <a:r>
              <a:rPr lang="en-IN" sz="2800" dirty="0" err="1">
                <a:latin typeface="Times New Roman" panose="02020603050405020304" pitchFamily="18" charset="0"/>
                <a:cs typeface="Times New Roman" panose="02020603050405020304" pitchFamily="18" charset="0"/>
              </a:rPr>
              <a:t>delhi</a:t>
            </a:r>
            <a:r>
              <a:rPr lang="en-IN" sz="2800" dirty="0">
                <a:latin typeface="Times New Roman" panose="02020603050405020304" pitchFamily="18" charset="0"/>
                <a:cs typeface="Times New Roman" panose="02020603050405020304" pitchFamily="18" charset="0"/>
              </a:rPr>
              <a:t>’, 9000);</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 values(2,’varun’ ,28,’pune’, 10000);</a:t>
            </a:r>
          </a:p>
          <a:p>
            <a:pPr marL="457200" lvl="1" indent="0">
              <a:lnSpc>
                <a:spcPct val="150000"/>
              </a:lnSpc>
              <a:buNone/>
            </a:pPr>
            <a:endParaRPr lang="en-IN" sz="2800" dirty="0">
              <a:latin typeface="Times New Roman" panose="02020603050405020304" pitchFamily="18" charset="0"/>
              <a:cs typeface="Times New Roman" panose="02020603050405020304" pitchFamily="18" charset="0"/>
            </a:endParaRPr>
          </a:p>
          <a:p>
            <a:pPr marL="457200" lvl="1" indent="0">
              <a:lnSpc>
                <a:spcPct val="150000"/>
              </a:lnSpc>
              <a:buNone/>
            </a:pPr>
            <a:endParaRPr lang="en-IN" sz="2800" dirty="0">
              <a:latin typeface="Times New Roman" panose="02020603050405020304" pitchFamily="18" charset="0"/>
              <a:cs typeface="Times New Roman" panose="02020603050405020304" pitchFamily="18" charset="0"/>
            </a:endParaRPr>
          </a:p>
          <a:p>
            <a:pPr marL="457200" lvl="1" indent="0">
              <a:buNone/>
            </a:pPr>
            <a:endParaRPr lang="en-IN" dirty="0"/>
          </a:p>
        </p:txBody>
      </p:sp>
    </p:spTree>
    <p:extLst>
      <p:ext uri="{BB962C8B-B14F-4D97-AF65-F5344CB8AC3E}">
        <p14:creationId xmlns:p14="http://schemas.microsoft.com/office/powerpoint/2010/main" val="3463284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FE92-2C3C-5F0C-C00D-9FB0D33EFADA}"/>
              </a:ext>
            </a:extLst>
          </p:cNvPr>
          <p:cNvSpPr>
            <a:spLocks noGrp="1"/>
          </p:cNvSpPr>
          <p:nvPr>
            <p:ph type="title"/>
          </p:nvPr>
        </p:nvSpPr>
        <p:spPr>
          <a:xfrm>
            <a:off x="838200" y="1"/>
            <a:ext cx="10515600" cy="914400"/>
          </a:xfrm>
        </p:spPr>
        <p:txBody>
          <a:bodyPr>
            <a:normAutofit/>
          </a:bodyPr>
          <a:lstStyle/>
          <a:p>
            <a:r>
              <a:rPr lang="en-IN" sz="4000" b="1" dirty="0">
                <a:latin typeface="Times New Roman" panose="02020603050405020304" pitchFamily="18" charset="0"/>
                <a:cs typeface="Times New Roman" panose="02020603050405020304" pitchFamily="18" charset="0"/>
              </a:rPr>
              <a:t>Update Values In Table</a:t>
            </a:r>
          </a:p>
        </p:txBody>
      </p:sp>
      <p:sp>
        <p:nvSpPr>
          <p:cNvPr id="3" name="Content Placeholder 2">
            <a:extLst>
              <a:ext uri="{FF2B5EF4-FFF2-40B4-BE49-F238E27FC236}">
                <a16:creationId xmlns:a16="http://schemas.microsoft.com/office/drawing/2014/main" id="{D9D0F801-2801-B2DF-777E-7DD5C20FBB5E}"/>
              </a:ext>
            </a:extLst>
          </p:cNvPr>
          <p:cNvSpPr>
            <a:spLocks noGrp="1"/>
          </p:cNvSpPr>
          <p:nvPr>
            <p:ph idx="1"/>
          </p:nvPr>
        </p:nvSpPr>
        <p:spPr>
          <a:xfrm>
            <a:off x="838200" y="812799"/>
            <a:ext cx="10515600" cy="604519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UPDATE command is used to update existing rows in a table.</a:t>
            </a:r>
          </a:p>
          <a:p>
            <a:pPr>
              <a:lnSpc>
                <a:spcPct val="150000"/>
              </a:lnSpc>
            </a:pPr>
            <a:r>
              <a:rPr lang="en-IN" b="1" dirty="0">
                <a:latin typeface="Times New Roman" panose="02020603050405020304" pitchFamily="18" charset="0"/>
                <a:cs typeface="Times New Roman" panose="02020603050405020304" pitchFamily="18" charset="0"/>
              </a:rPr>
              <a:t>Syntax </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UPDATE TABLE_NAME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SET “column_name1”, “column_name2”=‘value2’ WHERE “ID”=‘value’ </a:t>
            </a:r>
          </a:p>
          <a:p>
            <a:pPr>
              <a:lnSpc>
                <a:spcPct val="150000"/>
              </a:lnSpc>
            </a:pPr>
            <a:r>
              <a:rPr lang="en-IN" b="1" dirty="0">
                <a:latin typeface="Times New Roman" panose="02020603050405020304" pitchFamily="18" charset="0"/>
                <a:cs typeface="Times New Roman" panose="02020603050405020304" pitchFamily="18" charset="0"/>
              </a:rPr>
              <a:t>Example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UPDATE CUSTOMER </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SET </a:t>
            </a:r>
            <a:r>
              <a:rPr lang="en-IN" sz="2800" dirty="0" err="1">
                <a:latin typeface="Times New Roman" panose="02020603050405020304" pitchFamily="18" charset="0"/>
                <a:cs typeface="Times New Roman" panose="02020603050405020304" pitchFamily="18" charset="0"/>
              </a:rPr>
              <a:t>Custname</a:t>
            </a: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xam</a:t>
            </a:r>
            <a:r>
              <a:rPr lang="en-IN" sz="2800" dirty="0">
                <a:latin typeface="Times New Roman" panose="02020603050405020304" pitchFamily="18" charset="0"/>
                <a:cs typeface="Times New Roman" panose="02020603050405020304" pitchFamily="18" charset="0"/>
              </a:rPr>
              <a:t>’, age=32 WHERE </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1616040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55E4-6294-9D8D-2E26-7DB745FFC862}"/>
              </a:ext>
            </a:extLst>
          </p:cNvPr>
          <p:cNvSpPr>
            <a:spLocks noGrp="1"/>
          </p:cNvSpPr>
          <p:nvPr>
            <p:ph type="title"/>
          </p:nvPr>
        </p:nvSpPr>
        <p:spPr>
          <a:xfrm>
            <a:off x="838200" y="365126"/>
            <a:ext cx="10515600" cy="984704"/>
          </a:xfrm>
        </p:spPr>
        <p:txBody>
          <a:bodyPr>
            <a:normAutofit/>
          </a:bodyPr>
          <a:lstStyle/>
          <a:p>
            <a:r>
              <a:rPr lang="en-IN" sz="4000" b="1" dirty="0">
                <a:latin typeface="Times New Roman" panose="02020603050405020304" pitchFamily="18" charset="0"/>
                <a:cs typeface="Times New Roman" panose="02020603050405020304" pitchFamily="18" charset="0"/>
              </a:rPr>
              <a:t>Delete Values in table</a:t>
            </a:r>
          </a:p>
        </p:txBody>
      </p:sp>
      <p:sp>
        <p:nvSpPr>
          <p:cNvPr id="3" name="Content Placeholder 2">
            <a:extLst>
              <a:ext uri="{FF2B5EF4-FFF2-40B4-BE49-F238E27FC236}">
                <a16:creationId xmlns:a16="http://schemas.microsoft.com/office/drawing/2014/main" id="{71040BB2-03E3-4201-6594-6621BE71D43B}"/>
              </a:ext>
            </a:extLst>
          </p:cNvPr>
          <p:cNvSpPr>
            <a:spLocks noGrp="1"/>
          </p:cNvSpPr>
          <p:nvPr>
            <p:ph idx="1"/>
          </p:nvPr>
        </p:nvSpPr>
        <p:spPr>
          <a:xfrm>
            <a:off x="838200" y="1538514"/>
            <a:ext cx="10515600" cy="463844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DELETE statement is used to delete existing record in a table.</a:t>
            </a:r>
          </a:p>
          <a:p>
            <a:pPr>
              <a:lnSpc>
                <a:spcPct val="150000"/>
              </a:lnSpc>
            </a:pPr>
            <a:r>
              <a:rPr lang="en-IN" b="1" dirty="0">
                <a:latin typeface="Times New Roman" panose="02020603050405020304" pitchFamily="18" charset="0"/>
                <a:cs typeface="Times New Roman" panose="02020603050405020304" pitchFamily="18" charset="0"/>
              </a:rPr>
              <a:t>Syntax</a:t>
            </a:r>
          </a:p>
          <a:p>
            <a:pPr lvl="1">
              <a:lnSpc>
                <a:spcPct val="150000"/>
              </a:lnSpc>
            </a:pPr>
            <a:r>
              <a:rPr lang="en-IN" sz="2800" dirty="0">
                <a:latin typeface="Times New Roman" panose="02020603050405020304" pitchFamily="18" charset="0"/>
                <a:cs typeface="Times New Roman" panose="02020603050405020304" pitchFamily="18" charset="0"/>
              </a:rPr>
              <a:t>DELETE FROM </a:t>
            </a:r>
            <a:r>
              <a:rPr lang="en-IN" sz="2800" dirty="0" err="1">
                <a:latin typeface="Times New Roman" panose="02020603050405020304" pitchFamily="18" charset="0"/>
                <a:cs typeface="Times New Roman" panose="02020603050405020304" pitchFamily="18" charset="0"/>
              </a:rPr>
              <a:t>table_name</a:t>
            </a:r>
            <a:r>
              <a:rPr lang="en-IN" sz="2800" dirty="0">
                <a:latin typeface="Times New Roman" panose="02020603050405020304" pitchFamily="18" charset="0"/>
                <a:cs typeface="Times New Roman" panose="02020603050405020304" pitchFamily="18" charset="0"/>
              </a:rPr>
              <a:t> WHERE condition;</a:t>
            </a:r>
          </a:p>
          <a:p>
            <a:pPr>
              <a:lnSpc>
                <a:spcPct val="150000"/>
              </a:lnSpc>
            </a:pPr>
            <a:r>
              <a:rPr lang="en-IN" b="1" dirty="0">
                <a:latin typeface="Times New Roman" panose="02020603050405020304" pitchFamily="18" charset="0"/>
                <a:cs typeface="Times New Roman" panose="02020603050405020304" pitchFamily="18" charset="0"/>
              </a:rPr>
              <a:t>Example</a:t>
            </a:r>
          </a:p>
          <a:p>
            <a:pPr lvl="1">
              <a:lnSpc>
                <a:spcPct val="150000"/>
              </a:lnSpc>
            </a:pPr>
            <a:r>
              <a:rPr lang="en-IN" sz="2800" dirty="0">
                <a:latin typeface="Times New Roman" panose="02020603050405020304" pitchFamily="18" charset="0"/>
                <a:cs typeface="Times New Roman" panose="02020603050405020304" pitchFamily="18" charset="0"/>
              </a:rPr>
              <a:t>DELECT </a:t>
            </a:r>
            <a:r>
              <a:rPr lang="en-IN" sz="2800">
                <a:latin typeface="Times New Roman" panose="02020603050405020304" pitchFamily="18" charset="0"/>
                <a:cs typeface="Times New Roman" panose="02020603050405020304" pitchFamily="18" charset="0"/>
              </a:rPr>
              <a:t>FROM customer WHERE </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 = 3;</a:t>
            </a:r>
          </a:p>
        </p:txBody>
      </p:sp>
    </p:spTree>
    <p:extLst>
      <p:ext uri="{BB962C8B-B14F-4D97-AF65-F5344CB8AC3E}">
        <p14:creationId xmlns:p14="http://schemas.microsoft.com/office/powerpoint/2010/main" val="3891213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9CEEC-7EEC-3F65-2FCE-23E6D613202E}"/>
              </a:ext>
            </a:extLst>
          </p:cNvPr>
          <p:cNvSpPr>
            <a:spLocks noGrp="1"/>
          </p:cNvSpPr>
          <p:nvPr>
            <p:ph idx="1"/>
          </p:nvPr>
        </p:nvSpPr>
        <p:spPr>
          <a:xfrm>
            <a:off x="315685" y="119744"/>
            <a:ext cx="11473543" cy="6738256"/>
          </a:xfrm>
        </p:spPr>
        <p:txBody>
          <a:bodyPr>
            <a:normAutofit lnSpcReduction="10000"/>
          </a:bodyPr>
          <a:lstStyle/>
          <a:p>
            <a:pPr marL="0" indent="0">
              <a:lnSpc>
                <a:spcPct val="150000"/>
              </a:lnSpc>
              <a:buNone/>
            </a:pPr>
            <a:r>
              <a:rPr lang="en-US" dirty="0">
                <a:solidFill>
                  <a:schemeClr val="accent5">
                    <a:lumMod val="50000"/>
                  </a:schemeClr>
                </a:solidFill>
                <a:latin typeface="Times New Roman" panose="02020603050405020304" pitchFamily="18" charset="0"/>
                <a:cs typeface="Times New Roman" panose="02020603050405020304" pitchFamily="18" charset="0"/>
              </a:rPr>
              <a:t>Create database education institute is managing the online course enrollment system Student can enroll maximum of six courses of their choice and a maximum student to be enrolled to any course is 60.We store student details like name, USN, semester and several addresses, course details like unique title, unique id and credits. </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create database online_course;</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show databases;</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use online_course</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create table students(</a:t>
            </a:r>
            <a:r>
              <a:rPr lang="en-US" dirty="0" err="1">
                <a:latin typeface="Times New Roman" panose="02020603050405020304" pitchFamily="18" charset="0"/>
                <a:cs typeface="Times New Roman" panose="02020603050405020304" pitchFamily="18" charset="0"/>
              </a:rPr>
              <a:t>usn</a:t>
            </a:r>
            <a:r>
              <a:rPr lang="en-US" dirty="0">
                <a:latin typeface="Times New Roman" panose="02020603050405020304" pitchFamily="18" charset="0"/>
                <a:cs typeface="Times New Roman" panose="02020603050405020304" pitchFamily="18" charset="0"/>
              </a:rPr>
              <a:t> varchar(10) primary key, name varchar(50) not null, semester int , address varchar(100));</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45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7AEFA7-AA44-EEE1-DA1D-2314FD6306B8}"/>
              </a:ext>
            </a:extLst>
          </p:cNvPr>
          <p:cNvSpPr>
            <a:spLocks noGrp="1"/>
          </p:cNvSpPr>
          <p:nvPr>
            <p:ph idx="1"/>
          </p:nvPr>
        </p:nvSpPr>
        <p:spPr>
          <a:xfrm>
            <a:off x="261257" y="87086"/>
            <a:ext cx="11604172" cy="6694713"/>
          </a:xfrm>
        </p:spPr>
        <p:txBody>
          <a:bodyPr>
            <a:normAutofit fontScale="92500" lnSpcReduction="20000"/>
          </a:bodyPr>
          <a:lstStyle/>
          <a:p>
            <a:pPr marL="0" indent="0">
              <a:lnSpc>
                <a:spcPct val="150000"/>
              </a:lnSpc>
              <a:buNone/>
            </a:pPr>
            <a:r>
              <a:rPr lang="en-IN" dirty="0">
                <a:solidFill>
                  <a:schemeClr val="accent6">
                    <a:lumMod val="75000"/>
                  </a:schemeClr>
                </a:solidFill>
                <a:latin typeface="Times New Roman" panose="02020603050405020304" pitchFamily="18" charset="0"/>
                <a:cs typeface="Times New Roman" panose="02020603050405020304" pitchFamily="18" charset="0"/>
              </a:rPr>
              <a:t>create table courses(course_id int primary key, </a:t>
            </a:r>
            <a:r>
              <a:rPr lang="en-IN" dirty="0" err="1">
                <a:solidFill>
                  <a:schemeClr val="accent6">
                    <a:lumMod val="75000"/>
                  </a:schemeClr>
                </a:solidFill>
                <a:latin typeface="Times New Roman" panose="02020603050405020304" pitchFamily="18" charset="0"/>
                <a:cs typeface="Times New Roman" panose="02020603050405020304" pitchFamily="18" charset="0"/>
              </a:rPr>
              <a:t>course_title</a:t>
            </a:r>
            <a:r>
              <a:rPr lang="en-IN" dirty="0">
                <a:solidFill>
                  <a:schemeClr val="accent6">
                    <a:lumMod val="75000"/>
                  </a:schemeClr>
                </a:solidFill>
                <a:latin typeface="Times New Roman" panose="02020603050405020304" pitchFamily="18" charset="0"/>
                <a:cs typeface="Times New Roman" panose="02020603050405020304" pitchFamily="18" charset="0"/>
              </a:rPr>
              <a:t> varchar(50) not null, credits int);</a:t>
            </a:r>
          </a:p>
          <a:p>
            <a:pPr marL="0" indent="0">
              <a:lnSpc>
                <a:spcPct val="150000"/>
              </a:lnSpc>
              <a:buNone/>
            </a:pPr>
            <a:r>
              <a:rPr lang="en-IN" dirty="0">
                <a:solidFill>
                  <a:schemeClr val="accent5">
                    <a:lumMod val="50000"/>
                  </a:schemeClr>
                </a:solidFill>
                <a:latin typeface="Times New Roman" panose="02020603050405020304" pitchFamily="18" charset="0"/>
                <a:cs typeface="Times New Roman" panose="02020603050405020304" pitchFamily="18" charset="0"/>
              </a:rPr>
              <a:t>create table </a:t>
            </a:r>
            <a:r>
              <a:rPr lang="en-IN" dirty="0" err="1">
                <a:solidFill>
                  <a:schemeClr val="accent5">
                    <a:lumMod val="50000"/>
                  </a:schemeClr>
                </a:solidFill>
                <a:latin typeface="Times New Roman" panose="02020603050405020304" pitchFamily="18" charset="0"/>
                <a:cs typeface="Times New Roman" panose="02020603050405020304" pitchFamily="18" charset="0"/>
              </a:rPr>
              <a:t>enroll</a:t>
            </a:r>
            <a:r>
              <a:rPr lang="en-IN" dirty="0">
                <a:solidFill>
                  <a:schemeClr val="accent5">
                    <a:lumMod val="50000"/>
                  </a:schemeClr>
                </a:solidFill>
                <a:latin typeface="Times New Roman" panose="02020603050405020304" pitchFamily="18" charset="0"/>
                <a:cs typeface="Times New Roman" panose="02020603050405020304" pitchFamily="18" charset="0"/>
              </a:rPr>
              <a:t>( </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varchar(10), course_id int not null, foreign key(</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references students (</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foreign key(course_id) references courses(course_id), primary key(</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course_id));</a:t>
            </a:r>
          </a:p>
          <a:p>
            <a:pPr marL="0" indent="0">
              <a:lnSpc>
                <a:spcPct val="150000"/>
              </a:lnSpc>
              <a:buNone/>
            </a:pPr>
            <a:r>
              <a:rPr lang="en-IN" dirty="0">
                <a:solidFill>
                  <a:srgbClr val="FF0000"/>
                </a:solidFill>
                <a:latin typeface="Times New Roman" panose="02020603050405020304" pitchFamily="18" charset="0"/>
                <a:cs typeface="Times New Roman" panose="02020603050405020304" pitchFamily="18" charset="0"/>
              </a:rPr>
              <a:t>show tables;</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(‘1ay22ai25’, ‘Aditya’,6, ‘Rajajinagar’);</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(‘1ay22ai13’, ‘vidhya’,4, ‘</a:t>
            </a:r>
            <a:r>
              <a:rPr lang="en-IN" dirty="0" err="1">
                <a:solidFill>
                  <a:schemeClr val="accent4">
                    <a:lumMod val="75000"/>
                  </a:schemeClr>
                </a:solidFill>
                <a:latin typeface="Times New Roman" panose="02020603050405020304" pitchFamily="18" charset="0"/>
                <a:cs typeface="Times New Roman" panose="02020603050405020304" pitchFamily="18" charset="0"/>
              </a:rPr>
              <a:t>Nagasandra</a:t>
            </a:r>
            <a:r>
              <a:rPr lang="en-IN" dirty="0">
                <a:solidFill>
                  <a:schemeClr val="accent4">
                    <a:lumMod val="75000"/>
                  </a:schemeClr>
                </a:solidFill>
                <a:latin typeface="Times New Roman" panose="02020603050405020304" pitchFamily="18" charset="0"/>
                <a:cs typeface="Times New Roman" panose="02020603050405020304" pitchFamily="18" charset="0"/>
              </a:rPr>
              <a:t>’);</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(‘1ay22ai17’, ‘tasrin’,7, ‘Mahalakshmi ’);</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(‘1ay22ai100’, ‘Divya’,3, ‘</a:t>
            </a:r>
            <a:r>
              <a:rPr lang="en-IN" dirty="0" err="1">
                <a:solidFill>
                  <a:schemeClr val="accent4">
                    <a:lumMod val="75000"/>
                  </a:schemeClr>
                </a:solidFill>
                <a:latin typeface="Times New Roman" panose="02020603050405020304" pitchFamily="18" charset="0"/>
                <a:cs typeface="Times New Roman" panose="02020603050405020304" pitchFamily="18" charset="0"/>
              </a:rPr>
              <a:t>Dasarahalli</a:t>
            </a:r>
            <a:r>
              <a:rPr lang="en-IN" dirty="0">
                <a:solidFill>
                  <a:schemeClr val="accent4">
                    <a:lumMod val="75000"/>
                  </a:schemeClr>
                </a:solidFill>
                <a:latin typeface="Times New Roman" panose="02020603050405020304" pitchFamily="18" charset="0"/>
                <a:cs typeface="Times New Roman" panose="02020603050405020304" pitchFamily="18" charset="0"/>
              </a:rPr>
              <a:t>’);</a:t>
            </a:r>
          </a:p>
          <a:p>
            <a:pPr marL="0" indent="0">
              <a:lnSpc>
                <a:spcPct val="150000"/>
              </a:lnSpc>
              <a:buNone/>
            </a:pPr>
            <a:r>
              <a:rPr lang="en-IN" dirty="0">
                <a:solidFill>
                  <a:srgbClr val="002060"/>
                </a:solidFill>
                <a:latin typeface="Times New Roman" panose="02020603050405020304" pitchFamily="18" charset="0"/>
                <a:cs typeface="Times New Roman" panose="02020603050405020304" pitchFamily="18" charset="0"/>
              </a:rPr>
              <a:t>select * from students;</a:t>
            </a:r>
          </a:p>
          <a:p>
            <a:pPr marL="0" indent="0">
              <a:lnSpc>
                <a:spcPct val="150000"/>
              </a:lnSpc>
              <a:buNone/>
            </a:pPr>
            <a:endParaRPr lang="en-IN"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873774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CC2F7-6D17-43D0-5BD1-D96FF52A06A7}"/>
              </a:ext>
            </a:extLst>
          </p:cNvPr>
          <p:cNvSpPr>
            <a:spLocks noGrp="1"/>
          </p:cNvSpPr>
          <p:nvPr>
            <p:ph idx="1"/>
          </p:nvPr>
        </p:nvSpPr>
        <p:spPr>
          <a:xfrm>
            <a:off x="631370" y="1"/>
            <a:ext cx="10722429" cy="6858000"/>
          </a:xfrm>
        </p:spPr>
        <p:txBody>
          <a:bodyPr>
            <a:normAutofit lnSpcReduction="10000"/>
          </a:bodyPr>
          <a:lstStyle/>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(3,’dbms’, 5);</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(2,’AI’, 3);</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(1,’ADA’, 4);</a:t>
            </a:r>
          </a:p>
          <a:p>
            <a:pPr marL="0" indent="0">
              <a:lnSpc>
                <a:spcPct val="150000"/>
              </a:lnSpc>
              <a:buNone/>
            </a:pPr>
            <a:r>
              <a:rPr lang="en-IN" dirty="0">
                <a:solidFill>
                  <a:srgbClr val="C00000"/>
                </a:solidFill>
                <a:latin typeface="Times New Roman" panose="02020603050405020304" pitchFamily="18" charset="0"/>
                <a:cs typeface="Times New Roman" panose="02020603050405020304" pitchFamily="18" charset="0"/>
              </a:rPr>
              <a:t>select * from courses;</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values(‘1ay22ai25’, 1);</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values(‘1ay22ai13’, 3);</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values(‘1ay22ai100’, 2);</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values(‘1ay22ai13’, 1);</a:t>
            </a:r>
          </a:p>
          <a:p>
            <a:pPr marL="0" indent="0">
              <a:lnSpc>
                <a:spcPct val="150000"/>
              </a:lnSpc>
              <a:buNone/>
            </a:pPr>
            <a:r>
              <a:rPr lang="en-IN" dirty="0">
                <a:solidFill>
                  <a:srgbClr val="C00000"/>
                </a:solidFill>
                <a:latin typeface="Times New Roman" panose="02020603050405020304" pitchFamily="18" charset="0"/>
                <a:cs typeface="Times New Roman" panose="02020603050405020304" pitchFamily="18" charset="0"/>
              </a:rPr>
              <a:t>Select * from </a:t>
            </a:r>
            <a:r>
              <a:rPr lang="en-IN" dirty="0" err="1">
                <a:solidFill>
                  <a:srgbClr val="C00000"/>
                </a:solidFill>
                <a:latin typeface="Times New Roman" panose="02020603050405020304" pitchFamily="18" charset="0"/>
                <a:cs typeface="Times New Roman" panose="02020603050405020304" pitchFamily="18" charset="0"/>
              </a:rPr>
              <a:t>enroll</a:t>
            </a:r>
            <a:r>
              <a:rPr lang="en-IN" dirty="0">
                <a:solidFill>
                  <a:srgbClr val="C00000"/>
                </a:solidFill>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2001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D06A-E755-781D-64D5-3960E78CCFAA}"/>
              </a:ext>
            </a:extLst>
          </p:cNvPr>
          <p:cNvSpPr>
            <a:spLocks noGrp="1"/>
          </p:cNvSpPr>
          <p:nvPr>
            <p:ph type="title"/>
          </p:nvPr>
        </p:nvSpPr>
        <p:spPr>
          <a:xfrm>
            <a:off x="580373" y="250521"/>
            <a:ext cx="10748375" cy="6413326"/>
          </a:xfrm>
        </p:spPr>
        <p:txBody>
          <a:bodyPr>
            <a:normAutofit fontScale="90000"/>
          </a:bodyPr>
          <a:lstStyle/>
          <a:p>
            <a:pPr marL="0" indent="0">
              <a:lnSpc>
                <a:spcPct val="150000"/>
              </a:lnSpc>
              <a:buNone/>
            </a:pPr>
            <a:r>
              <a:rPr lang="en-US" sz="4000" b="1" i="0" u="none" strike="noStrike" baseline="0" dirty="0">
                <a:latin typeface="Times New Roman" panose="02020603050405020304" pitchFamily="18" charset="0"/>
                <a:cs typeface="Times New Roman" panose="02020603050405020304" pitchFamily="18" charset="0"/>
              </a:rPr>
              <a:t>The CREATE TABLE Command in SQL</a:t>
            </a:r>
            <a:br>
              <a:rPr lang="en-US" sz="4000" b="1" i="0" u="none" strike="noStrike" baseline="0" dirty="0">
                <a:latin typeface="Times New Roman" panose="02020603050405020304" pitchFamily="18" charset="0"/>
                <a:cs typeface="Times New Roman" panose="02020603050405020304" pitchFamily="18" charset="0"/>
              </a:rPr>
            </a:br>
            <a:r>
              <a:rPr lang="en-US" sz="4000" b="1" i="0" u="none" strike="noStrike" baseline="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F</a:t>
            </a:r>
            <a:r>
              <a:rPr lang="en-US" sz="3100" i="0" u="none" strike="noStrike" baseline="0" dirty="0">
                <a:latin typeface="Times New Roman" panose="02020603050405020304" pitchFamily="18" charset="0"/>
                <a:cs typeface="Times New Roman" panose="02020603050405020304" pitchFamily="18" charset="0"/>
              </a:rPr>
              <a:t>or creating tables we use CREATE TABLE statement.</a:t>
            </a:r>
            <a:br>
              <a:rPr lang="en-US" sz="3100" i="0" u="none" strike="noStrike" baseline="0" dirty="0">
                <a:latin typeface="Times New Roman" panose="02020603050405020304" pitchFamily="18" charset="0"/>
                <a:cs typeface="Times New Roman" panose="02020603050405020304" pitchFamily="18" charset="0"/>
              </a:rPr>
            </a:br>
            <a:r>
              <a:rPr lang="en-US" sz="3100" i="0" u="none" strike="noStrike" baseline="0" dirty="0">
                <a:latin typeface="Times New Roman" panose="02020603050405020304" pitchFamily="18" charset="0"/>
                <a:cs typeface="Times New Roman" panose="02020603050405020304" pitchFamily="18" charset="0"/>
              </a:rPr>
              <a:t>Example:</a:t>
            </a:r>
            <a:br>
              <a:rPr lang="en-US" sz="3100" i="0" u="none" strike="noStrike" baseline="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CREATE TABLE students(</a:t>
            </a:r>
            <a:r>
              <a:rPr lang="en-IN" sz="3100" dirty="0" err="1">
                <a:latin typeface="Times New Roman" panose="02020603050405020304" pitchFamily="18" charset="0"/>
                <a:cs typeface="Times New Roman" panose="02020603050405020304" pitchFamily="18" charset="0"/>
              </a:rPr>
              <a:t>usn</a:t>
            </a:r>
            <a:r>
              <a:rPr lang="en-IN" sz="3100" dirty="0">
                <a:latin typeface="Times New Roman" panose="02020603050405020304" pitchFamily="18" charset="0"/>
                <a:cs typeface="Times New Roman" panose="02020603050405020304" pitchFamily="18" charset="0"/>
              </a:rPr>
              <a:t> varchar(10) primary key, name varchar(50) not null, semester int not null, address varchar(100));</a:t>
            </a:r>
            <a:br>
              <a:rPr lang="en-IN" sz="310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CREATE TABLE courses(</a:t>
            </a:r>
            <a:r>
              <a:rPr lang="en-IN" sz="3100" dirty="0" err="1">
                <a:latin typeface="Times New Roman" panose="02020603050405020304" pitchFamily="18" charset="0"/>
                <a:cs typeface="Times New Roman" panose="02020603050405020304" pitchFamily="18" charset="0"/>
              </a:rPr>
              <a:t>course_id</a:t>
            </a:r>
            <a:r>
              <a:rPr lang="en-IN" sz="3100" dirty="0">
                <a:latin typeface="Times New Roman" panose="02020603050405020304" pitchFamily="18" charset="0"/>
                <a:cs typeface="Times New Roman" panose="02020603050405020304" pitchFamily="18" charset="0"/>
              </a:rPr>
              <a:t> int primary key, </a:t>
            </a:r>
            <a:r>
              <a:rPr lang="en-IN" sz="3100" dirty="0" err="1">
                <a:latin typeface="Times New Roman" panose="02020603050405020304" pitchFamily="18" charset="0"/>
                <a:cs typeface="Times New Roman" panose="02020603050405020304" pitchFamily="18" charset="0"/>
              </a:rPr>
              <a:t>course_title</a:t>
            </a:r>
            <a:r>
              <a:rPr lang="en-IN" sz="3100" dirty="0">
                <a:latin typeface="Times New Roman" panose="02020603050405020304" pitchFamily="18" charset="0"/>
                <a:cs typeface="Times New Roman" panose="02020603050405020304" pitchFamily="18" charset="0"/>
              </a:rPr>
              <a:t> varchar(50) , credits int);</a:t>
            </a:r>
            <a:br>
              <a:rPr lang="en-IN" sz="3100" dirty="0">
                <a:latin typeface="Times New Roman" panose="02020603050405020304" pitchFamily="18" charset="0"/>
                <a:cs typeface="Times New Roman" panose="02020603050405020304" pitchFamily="18" charset="0"/>
              </a:rPr>
            </a:br>
            <a:br>
              <a:rPr lang="en-US" sz="3100" i="0" u="none" strike="noStrike" baseline="0" dirty="0">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02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C994-F3E6-AA02-62F0-256E928AEFFE}"/>
              </a:ext>
            </a:extLst>
          </p:cNvPr>
          <p:cNvSpPr>
            <a:spLocks noGrp="1"/>
          </p:cNvSpPr>
          <p:nvPr>
            <p:ph type="title"/>
          </p:nvPr>
        </p:nvSpPr>
        <p:spPr>
          <a:xfrm>
            <a:off x="0" y="81024"/>
            <a:ext cx="11353800" cy="856526"/>
          </a:xfrm>
        </p:spPr>
        <p:txBody>
          <a:bodyPr/>
          <a:lstStyle/>
          <a:p>
            <a:r>
              <a:rPr lang="en-IN" sz="4400" b="1" i="0" u="none" strike="noStrike" baseline="0" dirty="0">
                <a:latin typeface="Times New Roman" panose="02020603050405020304" pitchFamily="18" charset="0"/>
                <a:cs typeface="Times New Roman" panose="02020603050405020304" pitchFamily="18" charset="0"/>
              </a:rPr>
              <a:t>Specifying Constraints in SQL</a:t>
            </a:r>
            <a:endParaRPr lang="en-IN" dirty="0"/>
          </a:p>
        </p:txBody>
      </p:sp>
      <p:sp>
        <p:nvSpPr>
          <p:cNvPr id="3" name="Content Placeholder 2">
            <a:extLst>
              <a:ext uri="{FF2B5EF4-FFF2-40B4-BE49-F238E27FC236}">
                <a16:creationId xmlns:a16="http://schemas.microsoft.com/office/drawing/2014/main" id="{54A3D476-C8F1-ED6C-FF87-27948CA04775}"/>
              </a:ext>
            </a:extLst>
          </p:cNvPr>
          <p:cNvSpPr>
            <a:spLocks noGrp="1"/>
          </p:cNvSpPr>
          <p:nvPr>
            <p:ph idx="1"/>
          </p:nvPr>
        </p:nvSpPr>
        <p:spPr>
          <a:xfrm>
            <a:off x="196770" y="1099595"/>
            <a:ext cx="11157030" cy="5077368"/>
          </a:xfrm>
        </p:spPr>
        <p:txBody>
          <a:bodyPr/>
          <a:lstStyle/>
          <a:p>
            <a:pPr>
              <a:lnSpc>
                <a:spcPct val="150000"/>
              </a:lnSpc>
            </a:pPr>
            <a:r>
              <a:rPr lang="en-IN" dirty="0">
                <a:latin typeface="Times New Roman" panose="02020603050405020304" pitchFamily="18" charset="0"/>
                <a:cs typeface="Times New Roman" panose="02020603050405020304" pitchFamily="18" charset="0"/>
              </a:rPr>
              <a:t>Constraints are used to specify rules for data in a table.</a:t>
            </a:r>
          </a:p>
          <a:p>
            <a:pPr>
              <a:lnSpc>
                <a:spcPct val="150000"/>
              </a:lnSpc>
            </a:pPr>
            <a:r>
              <a:rPr lang="en-IN" dirty="0">
                <a:latin typeface="Times New Roman" panose="02020603050405020304" pitchFamily="18" charset="0"/>
                <a:cs typeface="Times New Roman" panose="02020603050405020304" pitchFamily="18" charset="0"/>
              </a:rPr>
              <a:t>This ensures the accuracy and reliability of the data in the table.</a:t>
            </a:r>
          </a:p>
          <a:p>
            <a:pPr>
              <a:lnSpc>
                <a:spcPct val="150000"/>
              </a:lnSpc>
            </a:pPr>
            <a:r>
              <a:rPr lang="en-IN" dirty="0">
                <a:latin typeface="Times New Roman" panose="02020603050405020304" pitchFamily="18" charset="0"/>
                <a:cs typeface="Times New Roman" panose="02020603050405020304" pitchFamily="18" charset="0"/>
              </a:rPr>
              <a:t>Constraints can be specified when the table is created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Basic constraints that can be specified in SQL as part of table creation:</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key and referential integrity constraints</a:t>
            </a:r>
            <a:endParaRPr lang="en-IN" b="0" i="0" u="none" strike="noStrike" baseline="0" dirty="0">
              <a:latin typeface="Times New Roman" panose="02020603050405020304" pitchFamily="18" charset="0"/>
              <a:cs typeface="Times New Roman" panose="02020603050405020304" pitchFamily="18" charset="0"/>
            </a:endParaRP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Attribute Constraints and Attribute Defaults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090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21B-316D-4022-823A-D742B9B8169A}"/>
              </a:ext>
            </a:extLst>
          </p:cNvPr>
          <p:cNvSpPr>
            <a:spLocks noGrp="1"/>
          </p:cNvSpPr>
          <p:nvPr>
            <p:ph type="title"/>
          </p:nvPr>
        </p:nvSpPr>
        <p:spPr>
          <a:xfrm>
            <a:off x="300942" y="1"/>
            <a:ext cx="11052858" cy="775503"/>
          </a:xfrm>
        </p:spPr>
        <p:txBody>
          <a:bodyPr>
            <a:normAutofit fontScale="90000"/>
          </a:bodyPr>
          <a:lstStyle/>
          <a:p>
            <a:br>
              <a:rPr lang="en-IN" sz="4400" b="1" i="0" u="none" strike="noStrike" baseline="0" dirty="0">
                <a:latin typeface="Times New Roman" panose="02020603050405020304" pitchFamily="18" charset="0"/>
                <a:cs typeface="Times New Roman" panose="02020603050405020304" pitchFamily="18" charset="0"/>
              </a:rPr>
            </a:br>
            <a:br>
              <a:rPr lang="en-IN" sz="4400" b="0" i="0" u="none" strike="noStrike" baseline="0" dirty="0">
                <a:latin typeface="CIDFont+F1"/>
              </a:rPr>
            </a:br>
            <a:endParaRPr lang="en-IN" dirty="0"/>
          </a:p>
        </p:txBody>
      </p:sp>
      <p:sp>
        <p:nvSpPr>
          <p:cNvPr id="3" name="Content Placeholder 2">
            <a:extLst>
              <a:ext uri="{FF2B5EF4-FFF2-40B4-BE49-F238E27FC236}">
                <a16:creationId xmlns:a16="http://schemas.microsoft.com/office/drawing/2014/main" id="{8F2DFA6F-61D4-7E46-02E5-841D3602C7F1}"/>
              </a:ext>
            </a:extLst>
          </p:cNvPr>
          <p:cNvSpPr>
            <a:spLocks noGrp="1"/>
          </p:cNvSpPr>
          <p:nvPr>
            <p:ph idx="1"/>
          </p:nvPr>
        </p:nvSpPr>
        <p:spPr>
          <a:xfrm>
            <a:off x="439838" y="81023"/>
            <a:ext cx="11320040" cy="6776977"/>
          </a:xfrm>
        </p:spPr>
        <p:txBody>
          <a:bodyPr>
            <a:normAutofit fontScale="77500" lnSpcReduction="20000"/>
          </a:bodyPr>
          <a:lstStyle/>
          <a:p>
            <a:pPr marL="0" indent="0" algn="l">
              <a:lnSpc>
                <a:spcPct val="150000"/>
              </a:lnSpc>
              <a:buNone/>
            </a:pPr>
            <a:r>
              <a:rPr lang="en-US" sz="5100" b="1" i="0" u="none" strike="noStrike" baseline="0" dirty="0">
                <a:latin typeface="Times New Roman" panose="02020603050405020304" pitchFamily="18" charset="0"/>
                <a:cs typeface="Times New Roman" panose="02020603050405020304" pitchFamily="18" charset="0"/>
              </a:rPr>
              <a:t>Specifying key and referential integrity constraints</a:t>
            </a:r>
          </a:p>
          <a:p>
            <a:pPr marL="0" indent="0">
              <a:lnSpc>
                <a:spcPct val="150000"/>
              </a:lnSpc>
              <a:buNone/>
            </a:pPr>
            <a:r>
              <a:rPr lang="en-IN" sz="4600" b="1" dirty="0">
                <a:latin typeface="Times New Roman" panose="02020603050405020304" pitchFamily="18" charset="0"/>
                <a:cs typeface="Times New Roman" panose="02020603050405020304" pitchFamily="18" charset="0"/>
              </a:rPr>
              <a:t>Primary key(PK): </a:t>
            </a:r>
          </a:p>
          <a:p>
            <a:pPr>
              <a:lnSpc>
                <a:spcPct val="150000"/>
              </a:lnSpc>
            </a:pPr>
            <a:r>
              <a:rPr lang="en-IN" sz="4000" dirty="0">
                <a:latin typeface="Times New Roman" panose="02020603050405020304" pitchFamily="18" charset="0"/>
                <a:cs typeface="Times New Roman" panose="02020603050405020304" pitchFamily="18" charset="0"/>
              </a:rPr>
              <a:t>A Primary key is a unique column we set in a table to easily identify and locate data in queries. </a:t>
            </a:r>
          </a:p>
          <a:p>
            <a:pPr>
              <a:lnSpc>
                <a:spcPct val="150000"/>
              </a:lnSpc>
            </a:pPr>
            <a:r>
              <a:rPr lang="en-IN" sz="4000" dirty="0">
                <a:latin typeface="Times New Roman" panose="02020603050405020304" pitchFamily="18" charset="0"/>
                <a:cs typeface="Times New Roman" panose="02020603050405020304" pitchFamily="18" charset="0"/>
              </a:rPr>
              <a:t>A table can have only one primary key, which should be unique and NOT NULL.</a:t>
            </a:r>
          </a:p>
          <a:p>
            <a:pPr>
              <a:lnSpc>
                <a:spcPct val="150000"/>
              </a:lnSpc>
            </a:pPr>
            <a:r>
              <a:rPr lang="en-IN" sz="4000" dirty="0">
                <a:latin typeface="Times New Roman" panose="02020603050405020304" pitchFamily="18" charset="0"/>
                <a:cs typeface="Times New Roman" panose="02020603050405020304" pitchFamily="18" charset="0"/>
              </a:rPr>
              <a:t>A combination of a NOT NULL and UNIQUE.</a:t>
            </a:r>
          </a:p>
          <a:p>
            <a:pPr>
              <a:lnSpc>
                <a:spcPct val="150000"/>
              </a:lnSpc>
            </a:pPr>
            <a:r>
              <a:rPr lang="en-IN" sz="4000" dirty="0">
                <a:latin typeface="Times New Roman" panose="02020603050405020304" pitchFamily="18" charset="0"/>
                <a:cs typeface="Times New Roman" panose="02020603050405020304" pitchFamily="18" charset="0"/>
              </a:rPr>
              <a:t>unique identifier for each row in a table.</a:t>
            </a:r>
          </a:p>
          <a:p>
            <a:pPr>
              <a:lnSpc>
                <a:spcPct val="150000"/>
              </a:lnSpc>
            </a:pPr>
            <a:r>
              <a:rPr lang="en-IN" sz="4000" dirty="0">
                <a:latin typeface="Times New Roman" panose="02020603050405020304" pitchFamily="18" charset="0"/>
                <a:cs typeface="Times New Roman" panose="02020603050405020304" pitchFamily="18" charset="0"/>
              </a:rPr>
              <a:t>Each table can have only one primary key.</a:t>
            </a:r>
          </a:p>
          <a:p>
            <a:pPr marL="0" indent="0" algn="l">
              <a:lnSpc>
                <a:spcPct val="150000"/>
              </a:lnSpc>
              <a:buNone/>
            </a:pP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932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3000</Words>
  <Application>Microsoft Office PowerPoint</Application>
  <PresentationFormat>Widescreen</PresentationFormat>
  <Paragraphs>307</Paragraphs>
  <Slides>65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CIDFont+F1</vt:lpstr>
      <vt:lpstr>CIDFont+F2</vt:lpstr>
      <vt:lpstr>Times New Roman</vt:lpstr>
      <vt:lpstr>Office Theme</vt:lpstr>
      <vt:lpstr>PowerPoint Presentation</vt:lpstr>
      <vt:lpstr>SQL</vt:lpstr>
      <vt:lpstr>Schema and Catalog Concepts in SQL</vt:lpstr>
      <vt:lpstr>Data Types </vt:lpstr>
      <vt:lpstr>PowerPoint Presentation</vt:lpstr>
      <vt:lpstr>PowerPoint Presentation</vt:lpstr>
      <vt:lpstr>The CREATE TABLE Command in SQL  For creating tables we use CREATE TABLE statement. Example: CREATE TABLE students(usn varchar(10) primary key, name varchar(50) not null, semester int not null, address varchar(100)); CREATE TABLE courses(course_id int primary key, course_title varchar(50) , credits int);  </vt:lpstr>
      <vt:lpstr>Specifying Constraints in SQL</vt:lpstr>
      <vt:lpstr>  </vt:lpstr>
      <vt:lpstr>Foreign key</vt:lpstr>
      <vt:lpstr>Unique: Ensures that all values in the column are different</vt:lpstr>
      <vt:lpstr>Specifying Attribute Constraints and Attribute Defaults</vt:lpstr>
      <vt:lpstr>PowerPoint Presentation</vt:lpstr>
      <vt:lpstr>PowerPoint Presentation</vt:lpstr>
      <vt:lpstr>PowerPoint Presentation</vt:lpstr>
      <vt:lpstr>Basic Retrieval Queries in SQL SQL has one basic statement for retrieving information from a database: the SELECT statement.  The SELECT-FROM-WHERE Structure of Basic SQL Queries SELECT: choose columns FROM: identify tables WHERE: filter rows DISTINCT: eliminate duplicate</vt:lpstr>
      <vt:lpstr>SELECT statement</vt:lpstr>
      <vt:lpstr>PowerPoint Presentation</vt:lpstr>
      <vt:lpstr>Alias of an Attribute</vt:lpstr>
      <vt:lpstr>PowerPoint Presentation</vt:lpstr>
      <vt:lpstr>PowerPoint Presentation</vt:lpstr>
      <vt:lpstr>PowerPoint Presentation</vt:lpstr>
      <vt:lpstr>Ambiguous Attribute names ,Aliasing, Renaming and Tuple Variables</vt:lpstr>
      <vt:lpstr>PowerPoint Presentation</vt:lpstr>
      <vt:lpstr>Where Clause</vt:lpstr>
      <vt:lpstr>Tables as sets in SQL</vt:lpstr>
      <vt:lpstr>PowerPoint Presentation</vt:lpstr>
      <vt:lpstr>PowerPoint Presentation</vt:lpstr>
      <vt:lpstr>PowerPoint Presentation</vt:lpstr>
      <vt:lpstr>Set Operators</vt:lpstr>
      <vt:lpstr>Rules to use set operators</vt:lpstr>
      <vt:lpstr>PowerPoint Presentation</vt:lpstr>
      <vt:lpstr>UNION</vt:lpstr>
      <vt:lpstr>PowerPoint Presentation</vt:lpstr>
      <vt:lpstr>PowerPoint Presentation</vt:lpstr>
      <vt:lpstr>Union all</vt:lpstr>
      <vt:lpstr>Syntax</vt:lpstr>
      <vt:lpstr> Write a SQL query to return all the details of the employees from the employee and manager table. </vt:lpstr>
      <vt:lpstr>EXCEPT or MINUS</vt:lpstr>
      <vt:lpstr>Syntax</vt:lpstr>
      <vt:lpstr>Write a SQL query to fetch all the details of the employees who are not manager from the employee table. </vt:lpstr>
      <vt:lpstr>INTERSECT</vt:lpstr>
      <vt:lpstr>Syntax</vt:lpstr>
      <vt:lpstr>Write a SQL query to return all the details of the employees from the employee table who are manager</vt:lpstr>
      <vt:lpstr>Substring Pattern Matching and Arithmetic Operators</vt:lpstr>
      <vt:lpstr>LIKE in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ORDER BY Clause</vt:lpstr>
      <vt:lpstr>PowerPoint Presentation</vt:lpstr>
      <vt:lpstr>Update Values In Table</vt:lpstr>
      <vt:lpstr>Delete Values in table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Vinutha muniraju</dc:creator>
  <cp:lastModifiedBy>Hi</cp:lastModifiedBy>
  <cp:revision>76</cp:revision>
  <dcterms:created xsi:type="dcterms:W3CDTF">2025-02-23T04:20:50Z</dcterms:created>
  <dcterms:modified xsi:type="dcterms:W3CDTF">2025-03-29T12:52:11Z</dcterms:modified>
</cp:coreProperties>
</file>